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8" r:id="rId2"/>
    <p:sldId id="351" r:id="rId3"/>
    <p:sldId id="349" r:id="rId4"/>
    <p:sldId id="350" r:id="rId5"/>
    <p:sldId id="353" r:id="rId6"/>
    <p:sldId id="354" r:id="rId7"/>
    <p:sldId id="355" r:id="rId8"/>
    <p:sldId id="359" r:id="rId9"/>
    <p:sldId id="356" r:id="rId10"/>
    <p:sldId id="305" r:id="rId11"/>
    <p:sldId id="360" r:id="rId12"/>
    <p:sldId id="306" r:id="rId13"/>
    <p:sldId id="361" r:id="rId14"/>
    <p:sldId id="362" r:id="rId15"/>
    <p:sldId id="371" r:id="rId16"/>
    <p:sldId id="365" r:id="rId17"/>
    <p:sldId id="340" r:id="rId18"/>
    <p:sldId id="366" r:id="rId19"/>
    <p:sldId id="367" r:id="rId20"/>
    <p:sldId id="342" r:id="rId21"/>
    <p:sldId id="368" r:id="rId22"/>
    <p:sldId id="369" r:id="rId23"/>
    <p:sldId id="357" r:id="rId24"/>
    <p:sldId id="370" r:id="rId25"/>
    <p:sldId id="372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900"/>
    <a:srgbClr val="99FF99"/>
    <a:srgbClr val="669900"/>
    <a:srgbClr val="008000"/>
    <a:srgbClr val="CCFF33"/>
    <a:srgbClr val="33CC33"/>
    <a:srgbClr val="FF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188" y="-456"/>
      </p:cViewPr>
      <p:guideLst>
        <p:guide orient="horz" pos="2112"/>
        <p:guide pos="5568"/>
        <p:guide pos="45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44000"/>
            <a:ext cx="54102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6 – </a:t>
            </a:r>
            <a:r>
              <a:rPr lang="en-US" err="1"/>
              <a:t>Magnetostatics</a:t>
            </a:r>
            <a:r>
              <a:rPr lang="en-US"/>
              <a:t> (Free Space with Currents and Conductors)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343400" y="91440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E3E99A-8F22-C44D-883B-65EA7A8A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399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80D9-0A15-4E9B-BC39-877A312AFF5F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9985E-DD8A-48AC-BF34-6C78493F8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30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EDD4E-80DC-44AC-9D72-8309D33892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96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10F9-5DFD-9744-9BD8-FA3B59C94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8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B3DC-240A-EE47-9EE7-FA6A12DD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2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625E2-13E5-A344-9E6A-034DD82B2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19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4FAD-534C-9A4F-B3DD-6C080A1E7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6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2E46-B7F9-A145-9810-75C3A8DE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54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A872-FF60-5D47-9C97-C3810EF3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8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4AE9-50D9-AD4E-A851-1243E525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93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C380-6028-CE47-9843-112382E38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7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1EE0-E83D-3144-B5CA-D5972EF9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96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8CE5-5530-C144-A90A-5E9A203A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2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6592-3D5F-7447-A626-79223183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23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A574B51-21AA-D44F-8168-213A7DCEE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0.xml"/><Relationship Id="rId7" Type="http://schemas.openxmlformats.org/officeDocument/2006/relationships/image" Target="../media/image4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23.xml"/><Relationship Id="rId7" Type="http://schemas.openxmlformats.org/officeDocument/2006/relationships/image" Target="../media/image4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3.png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cw.mit.edu/fairuse" TargetMode="External"/><Relationship Id="rId4" Type="http://schemas.openxmlformats.org/officeDocument/2006/relationships/hyperlink" Target="http://commons.wikimedia.org/wiki/User:Fred_the_Oyst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emf"/><Relationship Id="rId18" Type="http://schemas.openxmlformats.org/officeDocument/2006/relationships/image" Target="../media/image73.png"/><Relationship Id="rId3" Type="http://schemas.openxmlformats.org/officeDocument/2006/relationships/tags" Target="../tags/tag26.xml"/><Relationship Id="rId21" Type="http://schemas.openxmlformats.org/officeDocument/2006/relationships/image" Target="../media/image76.emf"/><Relationship Id="rId7" Type="http://schemas.openxmlformats.org/officeDocument/2006/relationships/image" Target="../media/image62.png"/><Relationship Id="rId12" Type="http://schemas.openxmlformats.org/officeDocument/2006/relationships/image" Target="../media/image67.emf"/><Relationship Id="rId17" Type="http://schemas.openxmlformats.org/officeDocument/2006/relationships/image" Target="../media/image72.emf"/><Relationship Id="rId2" Type="http://schemas.openxmlformats.org/officeDocument/2006/relationships/tags" Target="../tags/tag25.xml"/><Relationship Id="rId16" Type="http://schemas.openxmlformats.org/officeDocument/2006/relationships/image" Target="../media/image71.png"/><Relationship Id="rId20" Type="http://schemas.openxmlformats.org/officeDocument/2006/relationships/image" Target="../media/image75.emf"/><Relationship Id="rId1" Type="http://schemas.openxmlformats.org/officeDocument/2006/relationships/tags" Target="../tags/tag24.xml"/><Relationship Id="rId6" Type="http://schemas.openxmlformats.org/officeDocument/2006/relationships/image" Target="../media/image61.png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5" Type="http://schemas.openxmlformats.org/officeDocument/2006/relationships/image" Target="../media/image70.emf"/><Relationship Id="rId10" Type="http://schemas.openxmlformats.org/officeDocument/2006/relationships/image" Target="../media/image65.emf"/><Relationship Id="rId19" Type="http://schemas.openxmlformats.org/officeDocument/2006/relationships/image" Target="../media/image7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4.emf"/><Relationship Id="rId14" Type="http://schemas.openxmlformats.org/officeDocument/2006/relationships/image" Target="../media/image69.emf"/><Relationship Id="rId22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29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2.png"/><Relationship Id="rId5" Type="http://schemas.openxmlformats.org/officeDocument/2006/relationships/tags" Target="../tags/tag31.xml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tags" Target="../tags/tag30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10" Type="http://schemas.openxmlformats.org/officeDocument/2006/relationships/image" Target="../media/image100.png"/><Relationship Id="rId4" Type="http://schemas.openxmlformats.org/officeDocument/2006/relationships/image" Target="../media/image94.emf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4" Type="http://schemas.openxmlformats.org/officeDocument/2006/relationships/image" Target="../media/image115.emf"/><Relationship Id="rId9" Type="http://schemas.openxmlformats.org/officeDocument/2006/relationships/image" Target="../media/image1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cw.mit.edu/term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4.emf"/><Relationship Id="rId1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tags" Target="../tags/tag10.xml"/><Relationship Id="rId16" Type="http://schemas.openxmlformats.org/officeDocument/2006/relationships/image" Target="../media/image17.emf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tags" Target="../tags/tag12.xml"/><Relationship Id="rId9" Type="http://schemas.openxmlformats.org/officeDocument/2006/relationships/image" Target="../media/image10.jpeg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bookrags.com/biography/hans-christian-orsted-wop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06500" y="609600"/>
            <a:ext cx="6794500" cy="11176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Magnetostatics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(Free Space With Currents &amp; Conductors)</a:t>
            </a:r>
            <a:endParaRPr lang="en-US" i="1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978150" y="3505200"/>
            <a:ext cx="5022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u="sng"/>
              <a:t>Outline</a:t>
            </a:r>
          </a:p>
          <a:p>
            <a:endParaRPr lang="en-US" u="sng"/>
          </a:p>
          <a:p>
            <a:pPr eaLnBrk="1" hangingPunct="1"/>
            <a:r>
              <a:rPr lang="en-US"/>
              <a:t>Review of Last Time: Gauss</a:t>
            </a:r>
            <a:r>
              <a:rPr lang="ja-JP" altLang="en-US"/>
              <a:t>’</a:t>
            </a:r>
            <a:r>
              <a:rPr lang="en-US" altLang="ja-JP"/>
              <a:t>s Law</a:t>
            </a:r>
          </a:p>
          <a:p>
            <a:pPr eaLnBrk="1" hangingPunct="1"/>
            <a:r>
              <a:rPr lang="en-US"/>
              <a:t>Ampere</a:t>
            </a:r>
            <a:r>
              <a:rPr lang="ja-JP" altLang="en-US"/>
              <a:t>’</a:t>
            </a:r>
            <a:r>
              <a:rPr lang="en-US" altLang="ja-JP"/>
              <a:t>s Law</a:t>
            </a:r>
          </a:p>
          <a:p>
            <a:pPr eaLnBrk="1" hangingPunct="1"/>
            <a:r>
              <a:rPr lang="en-US"/>
              <a:t>Applications of Ampere</a:t>
            </a:r>
            <a:r>
              <a:rPr lang="ja-JP" altLang="en-US"/>
              <a:t>’</a:t>
            </a:r>
            <a:r>
              <a:rPr lang="en-US" altLang="ja-JP"/>
              <a:t>s Law</a:t>
            </a:r>
          </a:p>
          <a:p>
            <a:pPr eaLnBrk="1" hangingPunct="1"/>
            <a:r>
              <a:rPr lang="en-US"/>
              <a:t>Magnetostatic Boundary Conditions</a:t>
            </a:r>
          </a:p>
          <a:p>
            <a:pPr eaLnBrk="1" hangingPunct="1"/>
            <a:r>
              <a:rPr lang="en-US"/>
              <a:t>Stored Energy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133600" y="2376488"/>
            <a:ext cx="477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/>
              <a:t>Suggested Reading - Shen and Kong – Ch. 13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André-Marie Ampère</a:t>
            </a:r>
            <a:r>
              <a:rPr lang="en-US" sz="1400"/>
              <a:t>, 1775-1836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917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152400" y="6248400"/>
            <a:ext cx="307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portrait is in the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2187575" y="304800"/>
            <a:ext cx="477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Ampere</a:t>
            </a:r>
            <a:r>
              <a:rPr lang="ja-JP" altLang="en-US" i="1" u="sng"/>
              <a:t>’</a:t>
            </a:r>
            <a:r>
              <a:rPr lang="en-US" altLang="ja-JP" i="1" u="sng"/>
              <a:t>s Law for Magnetostatics</a:t>
            </a:r>
            <a:endParaRPr lang="en-US" i="1" u="sng"/>
          </a:p>
        </p:txBody>
      </p:sp>
      <p:pic>
        <p:nvPicPr>
          <p:cNvPr id="2355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7000"/>
            <a:ext cx="2922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876800"/>
            <a:ext cx="15160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914400" y="6019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i="1"/>
              <a:t>Andre-Marie Ampere, </a:t>
            </a:r>
            <a:r>
              <a:rPr lang="en-US" sz="1600" i="1" u="sng"/>
              <a:t>Memoir on the Mathematical Theory of </a:t>
            </a:r>
            <a:br>
              <a:rPr lang="en-US" sz="1600" i="1" u="sng"/>
            </a:br>
            <a:r>
              <a:rPr lang="en-US" sz="1600" i="1" u="sng"/>
              <a:t>Electrodynamic Phenomena, Uniquely Deduced from Experience</a:t>
            </a:r>
            <a:r>
              <a:rPr lang="en-US" sz="1600" i="1"/>
              <a:t>  (1826) </a:t>
            </a:r>
          </a:p>
        </p:txBody>
      </p:sp>
      <p:pic>
        <p:nvPicPr>
          <p:cNvPr id="2355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1088"/>
            <a:ext cx="34290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1066800" y="5638800"/>
            <a:ext cx="307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portrait is in the Public Domain</a:t>
            </a:r>
          </a:p>
        </p:txBody>
      </p:sp>
      <p:pic>
        <p:nvPicPr>
          <p:cNvPr id="23560" name="Picture 1" descr="l6s10,p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1003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447675" y="419100"/>
            <a:ext cx="36877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/>
              <a:t>Magnetic Field</a:t>
            </a:r>
          </a:p>
          <a:p>
            <a:pPr algn="ctr" eaLnBrk="1" hangingPunct="1"/>
            <a:r>
              <a:rPr lang="en-US" i="1" u="sng"/>
              <a:t>Around a Very Long Wire </a:t>
            </a:r>
            <a:br>
              <a:rPr lang="en-US" i="1" u="sng"/>
            </a:br>
            <a:r>
              <a:rPr lang="en-US" i="1" u="sng"/>
              <a:t>Carrying Current</a:t>
            </a:r>
          </a:p>
          <a:p>
            <a:pPr algn="ctr" eaLnBrk="1" hangingPunct="1"/>
            <a:r>
              <a:rPr lang="en-US" i="1" u="sng"/>
              <a:t>in the z-Direction</a:t>
            </a:r>
          </a:p>
        </p:txBody>
      </p:sp>
      <p:pic>
        <p:nvPicPr>
          <p:cNvPr id="24579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03525"/>
            <a:ext cx="2922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38575"/>
            <a:ext cx="16525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738" y="4522788"/>
            <a:ext cx="159226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 descr="cur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763" y="685800"/>
            <a:ext cx="23542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81000" y="5551488"/>
            <a:ext cx="61801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Ampere observe that:</a:t>
            </a:r>
          </a:p>
          <a:p>
            <a:pPr eaLnBrk="1" hangingPunct="1"/>
            <a:r>
              <a:rPr lang="en-US" sz="1600"/>
              <a:t>	1) the H-field is rotationally symmetric around wire</a:t>
            </a:r>
          </a:p>
          <a:p>
            <a:pPr eaLnBrk="1" hangingPunct="1"/>
            <a:r>
              <a:rPr lang="en-US" sz="1600"/>
              <a:t>	2) the H-field falls off as 1/r</a:t>
            </a:r>
          </a:p>
          <a:p>
            <a:pPr eaLnBrk="1" hangingPunct="1"/>
            <a:r>
              <a:rPr lang="en-US" sz="1600"/>
              <a:t>	3) the H-field is proportional to the current in the wire</a:t>
            </a:r>
          </a:p>
        </p:txBody>
      </p:sp>
      <p:pic>
        <p:nvPicPr>
          <p:cNvPr id="24584" name="Picture 1" descr="l6s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311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3060700" y="76200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Ampere</a:t>
            </a:r>
            <a:r>
              <a:rPr lang="ja-JP" altLang="en-US" i="1" u="sng"/>
              <a:t>’</a:t>
            </a:r>
            <a:r>
              <a:rPr lang="en-US" altLang="ja-JP" i="1" u="sng"/>
              <a:t>s Law Examples</a:t>
            </a:r>
            <a:endParaRPr lang="en-US" i="1" u="sng"/>
          </a:p>
        </p:txBody>
      </p:sp>
      <p:pic>
        <p:nvPicPr>
          <p:cNvPr id="25602" name="Picture 1" descr="l6s11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8463" y="942975"/>
            <a:ext cx="22272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l6s1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924175"/>
            <a:ext cx="22272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l6s11_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863" y="4114800"/>
            <a:ext cx="22272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l6s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17563"/>
            <a:ext cx="1371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l6s11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36763"/>
            <a:ext cx="1633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l6s11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36963"/>
            <a:ext cx="1633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l6s11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73675"/>
            <a:ext cx="16335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1371600"/>
            <a:ext cx="2762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US" sz="2000" dirty="0"/>
              <a:t>Path lying in plane </a:t>
            </a:r>
          </a:p>
          <a:p>
            <a:pPr>
              <a:defRPr/>
            </a:pPr>
            <a:r>
              <a:rPr lang="en-US" sz="2000" dirty="0"/>
              <a:t>perpendicular to wire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905000" y="3200400"/>
            <a:ext cx="3081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(b) Path constructed of</a:t>
            </a:r>
          </a:p>
          <a:p>
            <a:pPr eaLnBrk="1" hangingPunct="1"/>
            <a:r>
              <a:rPr lang="en-US" sz="2000"/>
              <a:t>Radial segments and arcs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1905000" y="4953000"/>
            <a:ext cx="289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(c) Path which does not</a:t>
            </a:r>
          </a:p>
          <a:p>
            <a:pPr eaLnBrk="1" hangingPunct="1"/>
            <a:r>
              <a:rPr lang="en-US" sz="2000"/>
              <a:t>Enclose the wire</a:t>
            </a:r>
          </a:p>
        </p:txBody>
      </p:sp>
      <p:sp>
        <p:nvSpPr>
          <p:cNvPr id="25612" name="TextBox 9"/>
          <p:cNvSpPr txBox="1">
            <a:spLocks noChangeArrowheads="1"/>
          </p:cNvSpPr>
          <p:nvPr/>
        </p:nvSpPr>
        <p:spPr bwMode="auto">
          <a:xfrm>
            <a:off x="6248400" y="1066800"/>
            <a:ext cx="2474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(d) Circular path</a:t>
            </a:r>
          </a:p>
          <a:p>
            <a:pPr eaLnBrk="1" hangingPunct="1"/>
            <a:r>
              <a:rPr lang="en-US"/>
              <a:t>enclosing wire</a:t>
            </a:r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>
            <a:off x="6324600" y="2514600"/>
            <a:ext cx="2519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(e) Crooked path</a:t>
            </a:r>
          </a:p>
          <a:p>
            <a:pPr eaLnBrk="1" hangingPunct="1"/>
            <a:r>
              <a:rPr lang="en-US"/>
              <a:t>enclosing wire</a:t>
            </a:r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6324600" y="3886200"/>
            <a:ext cx="2671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(f) Circular and </a:t>
            </a:r>
          </a:p>
          <a:p>
            <a:pPr eaLnBrk="1" hangingPunct="1"/>
            <a:r>
              <a:rPr lang="en-US"/>
              <a:t>crooked path NOT</a:t>
            </a:r>
          </a:p>
          <a:p>
            <a:pPr eaLnBrk="1" hangingPunct="1"/>
            <a:r>
              <a:rPr lang="en-US"/>
              <a:t>enclosing wire</a:t>
            </a:r>
          </a:p>
        </p:txBody>
      </p:sp>
      <p:sp>
        <p:nvSpPr>
          <p:cNvPr id="25615" name="TextBox 10"/>
          <p:cNvSpPr txBox="1">
            <a:spLocks noChangeArrowheads="1"/>
          </p:cNvSpPr>
          <p:nvPr/>
        </p:nvSpPr>
        <p:spPr bwMode="auto">
          <a:xfrm>
            <a:off x="6248400" y="5638800"/>
            <a:ext cx="2771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(g) Loop of N turns</a:t>
            </a:r>
          </a:p>
          <a:p>
            <a:pPr eaLnBrk="1" hangingPunct="1"/>
            <a:r>
              <a:rPr lang="en-US"/>
              <a:t>enclosing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1295400" y="3048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cs typeface="Trebuchet MS" charset="0"/>
              </a:rPr>
              <a:t>Fields from a Solenoid</a:t>
            </a:r>
          </a:p>
        </p:txBody>
      </p:sp>
      <p:pic>
        <p:nvPicPr>
          <p:cNvPr id="2662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62575"/>
            <a:ext cx="13287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6"/>
          <p:cNvSpPr>
            <a:spLocks noChangeArrowheads="1"/>
          </p:cNvSpPr>
          <p:nvPr/>
        </p:nvSpPr>
        <p:spPr bwMode="auto">
          <a:xfrm>
            <a:off x="6823075" y="5029200"/>
            <a:ext cx="1524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662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208088"/>
            <a:ext cx="29225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938" y="2201863"/>
            <a:ext cx="15160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7232650" y="5080000"/>
            <a:ext cx="747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>
                <a:latin typeface="Times New Roman" charset="0"/>
                <a:cs typeface="Times New Roman" charset="0"/>
              </a:rPr>
              <a:t> N I</a:t>
            </a:r>
          </a:p>
          <a:p>
            <a:pPr algn="ctr" eaLnBrk="1" hangingPunct="1"/>
            <a:r>
              <a:rPr lang="en-US" i="1">
                <a:latin typeface="Times New Roman" charset="0"/>
                <a:cs typeface="Times New Roman" charset="0"/>
              </a:rPr>
              <a:t>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2800" y="51054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4" name="Picture 1" descr="pg2_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002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4196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22"/>
          <p:cNvSpPr txBox="1">
            <a:spLocks noChangeArrowheads="1"/>
          </p:cNvSpPr>
          <p:nvPr/>
        </p:nvSpPr>
        <p:spPr bwMode="auto">
          <a:xfrm>
            <a:off x="134938" y="1676400"/>
            <a:ext cx="4981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cs typeface="Trebuchet MS" charset="0"/>
              </a:rPr>
              <a:t>Ampere invented the galvanometer.</a:t>
            </a:r>
          </a:p>
          <a:p>
            <a:pPr algn="ctr" eaLnBrk="1" hangingPunct="1"/>
            <a:r>
              <a:rPr lang="en-US" sz="1600">
                <a:cs typeface="Trebuchet MS" charset="0"/>
              </a:rPr>
              <a:t>Schweigger used a coil (1821).  </a:t>
            </a:r>
          </a:p>
          <a:p>
            <a:pPr algn="ctr" eaLnBrk="1" hangingPunct="1"/>
            <a:r>
              <a:rPr lang="en-US" sz="1600">
                <a:cs typeface="Trebuchet MS" charset="0"/>
              </a:rPr>
              <a:t>Nobili improved on it in 1825 with </a:t>
            </a:r>
            <a:br>
              <a:rPr lang="en-US" sz="1600">
                <a:cs typeface="Trebuchet MS" charset="0"/>
              </a:rPr>
            </a:br>
            <a:r>
              <a:rPr lang="en-US" sz="1600">
                <a:cs typeface="Trebuchet MS" charset="0"/>
              </a:rPr>
              <a:t>two opposite magnets, one of which is in the coil.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152400" y="381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81000" y="228600"/>
            <a:ext cx="4800600" cy="1323975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cs typeface="Trebuchet MS" charset="0"/>
              </a:rPr>
              <a:t>A </a:t>
            </a:r>
            <a:r>
              <a:rPr lang="en-US" sz="1600" u="sng">
                <a:cs typeface="Trebuchet MS" charset="0"/>
              </a:rPr>
              <a:t>galvanometer</a:t>
            </a:r>
            <a:r>
              <a:rPr lang="en-US" sz="1600">
                <a:cs typeface="Trebuchet MS" charset="0"/>
              </a:rPr>
              <a:t> is a type of an electric current meter. It is an analog electromechanical transducer that produces a rotary deflection of some type of pointer in response to electric current flowing through its coil.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48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5791200" y="5410200"/>
            <a:ext cx="2652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Picture is In the Public Domain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412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Fred the Oyster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CC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BY-SA.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content is excluded from our Creative Commons license. For more information, see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ocw.mit.edu/fairuse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17" y="3329433"/>
            <a:ext cx="4836583" cy="1212238"/>
          </a:xfrm>
          <a:prstGeom prst="rect">
            <a:avLst/>
          </a:prstGeom>
        </p:spPr>
      </p:pic>
      <p:sp>
        <p:nvSpPr>
          <p:cNvPr id="19512" name="AutoShape 30"/>
          <p:cNvSpPr>
            <a:spLocks/>
          </p:cNvSpPr>
          <p:nvPr/>
        </p:nvSpPr>
        <p:spPr bwMode="auto">
          <a:xfrm>
            <a:off x="6365452" y="5112818"/>
            <a:ext cx="270828" cy="1285875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9508" name="Picture 19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42617" y="3503093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0" name="AutoShape 30"/>
          <p:cNvSpPr>
            <a:spLocks/>
          </p:cNvSpPr>
          <p:nvPr/>
        </p:nvSpPr>
        <p:spPr bwMode="auto">
          <a:xfrm>
            <a:off x="6348140" y="3555738"/>
            <a:ext cx="270677" cy="1285618"/>
          </a:xfrm>
          <a:prstGeom prst="leftBrace">
            <a:avLst>
              <a:gd name="adj1" fmla="val 395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9470" name="Picture 23" descr="latex-image-1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8361" y="3281590"/>
            <a:ext cx="1663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4" descr="latex-image-1.pdf"/>
          <p:cNvPicPr>
            <a:picLocks noChangeAspect="1"/>
          </p:cNvPicPr>
          <p:nvPr/>
        </p:nvPicPr>
        <p:blipFill>
          <a:blip r:embed="rId8" cstate="print"/>
          <a:srcRect r="231"/>
          <a:stretch>
            <a:fillRect/>
          </a:stretch>
        </p:blipFill>
        <p:spPr bwMode="auto">
          <a:xfrm>
            <a:off x="6666442" y="5166791"/>
            <a:ext cx="16287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804989" y="5885274"/>
            <a:ext cx="253324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Trebuchet MS"/>
                <a:cs typeface="Trebuchet MS"/>
              </a:rPr>
              <a:t>In between the wires </a:t>
            </a:r>
          </a:p>
          <a:p>
            <a:pPr algn="ctr"/>
            <a:r>
              <a:rPr lang="en-US" sz="1600" b="1" dirty="0">
                <a:latin typeface="Trebuchet MS"/>
                <a:cs typeface="Trebuchet MS"/>
              </a:rPr>
              <a:t>t</a:t>
            </a:r>
            <a:r>
              <a:rPr lang="en-US" sz="1600" b="1" dirty="0" smtClean="0">
                <a:latin typeface="Trebuchet MS"/>
                <a:cs typeface="Trebuchet MS"/>
              </a:rPr>
              <a:t>he fields cancel</a:t>
            </a:r>
            <a:endParaRPr lang="en-US" sz="1600" b="1" dirty="0">
              <a:latin typeface="Trebuchet MS"/>
              <a:cs typeface="Trebuchet MS"/>
            </a:endParaRPr>
          </a:p>
        </p:txBody>
      </p:sp>
      <p:grpSp>
        <p:nvGrpSpPr>
          <p:cNvPr id="19497" name="Group 19496"/>
          <p:cNvGrpSpPr/>
          <p:nvPr/>
        </p:nvGrpSpPr>
        <p:grpSpPr>
          <a:xfrm>
            <a:off x="1090715" y="1118016"/>
            <a:ext cx="4019866" cy="366713"/>
            <a:chOff x="1167870" y="1101158"/>
            <a:chExt cx="4019866" cy="366713"/>
          </a:xfrm>
        </p:grpSpPr>
        <p:sp>
          <p:nvSpPr>
            <p:cNvPr id="19461" name="Text Box 9"/>
            <p:cNvSpPr txBox="1">
              <a:spLocks noChangeArrowheads="1"/>
            </p:cNvSpPr>
            <p:nvPr/>
          </p:nvSpPr>
          <p:spPr bwMode="auto">
            <a:xfrm>
              <a:off x="1167870" y="1101158"/>
              <a:ext cx="31099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Trebuchet MS"/>
                  <a:cs typeface="Trebuchet MS"/>
                </a:rPr>
                <a:t>uniform DC surface current  </a:t>
              </a:r>
            </a:p>
          </p:txBody>
        </p:sp>
        <p:pic>
          <p:nvPicPr>
            <p:cNvPr id="57" name="Picture 5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64116" y="1101158"/>
              <a:ext cx="1023620" cy="283464"/>
            </a:xfrm>
            <a:prstGeom prst="rect">
              <a:avLst/>
            </a:prstGeom>
          </p:spPr>
        </p:pic>
      </p:grpSp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571" y="5524596"/>
            <a:ext cx="561340" cy="29718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910" y="4008130"/>
            <a:ext cx="709930" cy="29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536" y="1443485"/>
            <a:ext cx="4707464" cy="152451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294" y="3071426"/>
            <a:ext cx="146812" cy="22453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783" y="2545314"/>
            <a:ext cx="164084" cy="224536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867" y="1928284"/>
            <a:ext cx="155448" cy="284988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5382689"/>
            <a:ext cx="164084" cy="224536"/>
          </a:xfrm>
          <a:prstGeom prst="rect">
            <a:avLst/>
          </a:prstGeom>
        </p:spPr>
      </p:pic>
      <p:pic>
        <p:nvPicPr>
          <p:cNvPr id="19466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1315" y="4595748"/>
            <a:ext cx="220968" cy="14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600" y="3926437"/>
            <a:ext cx="164084" cy="224536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1267883" y="4353636"/>
            <a:ext cx="2602328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1249069" y="3683419"/>
            <a:ext cx="2573241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897569" y="3624346"/>
            <a:ext cx="1" cy="7331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249068" y="3649795"/>
            <a:ext cx="1" cy="7331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96" y="3800823"/>
            <a:ext cx="158602" cy="229091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 flipV="1">
            <a:off x="3897569" y="4432278"/>
            <a:ext cx="2" cy="275228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249066" y="4437657"/>
            <a:ext cx="2" cy="275228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277290" y="4576821"/>
            <a:ext cx="2602328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889824" y="3689669"/>
            <a:ext cx="2469" cy="68080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77096" y="4382784"/>
            <a:ext cx="470608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677096" y="3689669"/>
            <a:ext cx="470608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94" name="Group 19493"/>
          <p:cNvGrpSpPr/>
          <p:nvPr/>
        </p:nvGrpSpPr>
        <p:grpSpPr>
          <a:xfrm>
            <a:off x="5486400" y="1219487"/>
            <a:ext cx="3657600" cy="2062103"/>
            <a:chOff x="5486400" y="1219487"/>
            <a:chExt cx="3657600" cy="2062103"/>
          </a:xfrm>
        </p:grpSpPr>
        <p:grpSp>
          <p:nvGrpSpPr>
            <p:cNvPr id="7" name="Group 6"/>
            <p:cNvGrpSpPr/>
            <p:nvPr/>
          </p:nvGrpSpPr>
          <p:grpSpPr>
            <a:xfrm>
              <a:off x="5486400" y="1219487"/>
              <a:ext cx="3657600" cy="2062103"/>
              <a:chOff x="5470525" y="1710855"/>
              <a:chExt cx="3657600" cy="2062103"/>
            </a:xfrm>
          </p:grpSpPr>
          <p:sp>
            <p:nvSpPr>
              <p:cNvPr id="19463" name="Text Box 11"/>
              <p:cNvSpPr txBox="1">
                <a:spLocks noChangeArrowheads="1"/>
              </p:cNvSpPr>
              <p:nvPr/>
            </p:nvSpPr>
            <p:spPr bwMode="auto">
              <a:xfrm>
                <a:off x="5470525" y="1710855"/>
                <a:ext cx="3657600" cy="2062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Trebuchet MS"/>
                    <a:cs typeface="Trebuchet MS"/>
                  </a:rPr>
                  <a:t>As seen “end on”, the current sheet may be thought of as a combination of parallel wires, each of which produces its own </a:t>
                </a:r>
                <a:r>
                  <a:rPr lang="en-US" sz="1600" b="1" dirty="0">
                    <a:latin typeface="Trebuchet MS"/>
                    <a:cs typeface="Trebuchet MS"/>
                  </a:rPr>
                  <a:t> </a:t>
                </a:r>
                <a:r>
                  <a:rPr lang="en-US" sz="1600" b="1" dirty="0" smtClean="0">
                    <a:latin typeface="Trebuchet MS"/>
                    <a:cs typeface="Trebuchet MS"/>
                  </a:rPr>
                  <a:t>  </a:t>
                </a:r>
                <a:r>
                  <a:rPr lang="en-US" sz="1600" dirty="0" smtClean="0">
                    <a:latin typeface="Trebuchet MS"/>
                    <a:cs typeface="Trebuchet MS"/>
                  </a:rPr>
                  <a:t> </a:t>
                </a:r>
                <a:r>
                  <a:rPr lang="en-US" sz="1600" dirty="0">
                    <a:latin typeface="Trebuchet MS"/>
                    <a:cs typeface="Trebuchet MS"/>
                  </a:rPr>
                  <a:t>field.  </a:t>
                </a:r>
                <a:r>
                  <a:rPr lang="en-US" sz="1600" dirty="0" smtClean="0">
                    <a:latin typeface="Trebuchet MS"/>
                    <a:cs typeface="Trebuchet MS"/>
                  </a:rPr>
                  <a:t>These        </a:t>
                </a:r>
                <a:r>
                  <a:rPr lang="en-US" sz="1600" dirty="0">
                    <a:latin typeface="Trebuchet MS"/>
                    <a:cs typeface="Trebuchet MS"/>
                  </a:rPr>
                  <a:t>fields combine, so that the total </a:t>
                </a:r>
                <a:r>
                  <a:rPr lang="en-US" sz="1600" b="1" dirty="0">
                    <a:latin typeface="Trebuchet MS"/>
                    <a:cs typeface="Trebuchet MS"/>
                  </a:rPr>
                  <a:t> </a:t>
                </a:r>
                <a:r>
                  <a:rPr lang="en-US" sz="1600" b="1" dirty="0" smtClean="0">
                    <a:latin typeface="Trebuchet MS"/>
                    <a:cs typeface="Trebuchet MS"/>
                  </a:rPr>
                  <a:t>  </a:t>
                </a:r>
                <a:r>
                  <a:rPr lang="en-US" sz="1600" dirty="0" smtClean="0">
                    <a:latin typeface="Trebuchet MS"/>
                    <a:cs typeface="Trebuchet MS"/>
                  </a:rPr>
                  <a:t> </a:t>
                </a:r>
                <a:r>
                  <a:rPr lang="en-US" sz="1600" dirty="0">
                    <a:latin typeface="Trebuchet MS"/>
                    <a:cs typeface="Trebuchet MS"/>
                  </a:rPr>
                  <a:t>field above and below the current sheet is directed in       and     direction, respectively. </a:t>
                </a:r>
              </a:p>
            </p:txBody>
          </p:sp>
          <p:pic>
            <p:nvPicPr>
              <p:cNvPr id="19464" name="Picture 15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840136" y="3249878"/>
                <a:ext cx="336550" cy="185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5" name="Picture 17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046256" y="3487737"/>
                <a:ext cx="149225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93" name="Picture 19492" descr="latex-image-1.pdf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336" y="2035237"/>
              <a:ext cx="216535" cy="174625"/>
            </a:xfrm>
            <a:prstGeom prst="rect">
              <a:avLst/>
            </a:prstGeom>
          </p:spPr>
        </p:pic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62484" y="2013012"/>
              <a:ext cx="216535" cy="174625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7164" y="2262131"/>
              <a:ext cx="216535" cy="174625"/>
            </a:xfrm>
            <a:prstGeom prst="rect">
              <a:avLst/>
            </a:prstGeom>
          </p:spPr>
        </p:pic>
      </p:grpSp>
      <p:grpSp>
        <p:nvGrpSpPr>
          <p:cNvPr id="19496" name="Group 19495"/>
          <p:cNvGrpSpPr/>
          <p:nvPr/>
        </p:nvGrpSpPr>
        <p:grpSpPr>
          <a:xfrm>
            <a:off x="1881145" y="162746"/>
            <a:ext cx="5756777" cy="677108"/>
            <a:chOff x="1937587" y="125118"/>
            <a:chExt cx="5756777" cy="677108"/>
          </a:xfrm>
        </p:grpSpPr>
        <p:sp>
          <p:nvSpPr>
            <p:cNvPr id="19460" name="Text Box 6"/>
            <p:cNvSpPr txBox="1">
              <a:spLocks noChangeArrowheads="1"/>
            </p:cNvSpPr>
            <p:nvPr/>
          </p:nvSpPr>
          <p:spPr bwMode="auto">
            <a:xfrm>
              <a:off x="1937587" y="125118"/>
              <a:ext cx="575677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 u="sng" dirty="0">
                  <a:latin typeface="Trebuchet MS"/>
                  <a:cs typeface="Trebuchet MS"/>
                </a:rPr>
                <a:t>Magnetic Field Above/Below a Sheet of Current</a:t>
              </a:r>
            </a:p>
            <a:p>
              <a:pPr algn="ctr"/>
              <a:r>
                <a:rPr lang="en-US" sz="1800" dirty="0">
                  <a:latin typeface="Trebuchet MS"/>
                  <a:cs typeface="Trebuchet MS"/>
                </a:rPr>
                <a:t>… flowing in </a:t>
              </a:r>
              <a:r>
                <a:rPr lang="en-US" sz="1800" dirty="0" smtClean="0">
                  <a:latin typeface="Trebuchet MS"/>
                  <a:cs typeface="Trebuchet MS"/>
                </a:rPr>
                <a:t>the</a:t>
              </a:r>
              <a:r>
                <a:rPr lang="en-US" sz="1800" i="1" dirty="0" smtClean="0">
                  <a:latin typeface="Trebuchet MS"/>
                  <a:cs typeface="Trebuchet MS"/>
                </a:rPr>
                <a:t>   </a:t>
              </a:r>
              <a:r>
                <a:rPr lang="en-US" sz="1800" dirty="0" smtClean="0">
                  <a:latin typeface="Trebuchet MS"/>
                  <a:cs typeface="Trebuchet MS"/>
                </a:rPr>
                <a:t> </a:t>
              </a:r>
              <a:r>
                <a:rPr lang="en-US" sz="1800" dirty="0">
                  <a:latin typeface="Trebuchet MS"/>
                  <a:cs typeface="Trebuchet MS"/>
                </a:rPr>
                <a:t>direction with current density </a:t>
              </a:r>
              <a:endParaRPr lang="en-US" sz="1800" i="1" baseline="-25000" dirty="0">
                <a:latin typeface="Trebuchet MS"/>
                <a:cs typeface="Trebuchet MS"/>
              </a:endParaRPr>
            </a:p>
          </p:txBody>
        </p:sp>
        <p:pic>
          <p:nvPicPr>
            <p:cNvPr id="98" name="Picture 97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34976" y="576036"/>
              <a:ext cx="146812" cy="224536"/>
            </a:xfrm>
            <a:prstGeom prst="rect">
              <a:avLst/>
            </a:prstGeom>
          </p:spPr>
        </p:pic>
        <p:pic>
          <p:nvPicPr>
            <p:cNvPr id="19495" name="Picture 19494" descr="latex-image-1.pdf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336" y="649409"/>
              <a:ext cx="187443" cy="151163"/>
            </a:xfrm>
            <a:prstGeom prst="rect">
              <a:avLst/>
            </a:prstGeom>
          </p:spPr>
        </p:pic>
      </p:grpSp>
      <p:cxnSp>
        <p:nvCxnSpPr>
          <p:cNvPr id="102" name="Straight Arrow Connector 101"/>
          <p:cNvCxnSpPr/>
          <p:nvPr/>
        </p:nvCxnSpPr>
        <p:spPr>
          <a:xfrm flipH="1" flipV="1">
            <a:off x="3254963" y="1484729"/>
            <a:ext cx="131703" cy="44355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5984" y="4633393"/>
            <a:ext cx="4965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6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768350" y="304800"/>
            <a:ext cx="6797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What happens if we place near by each other  …</a:t>
            </a:r>
          </a:p>
          <a:p>
            <a:pPr eaLnBrk="1" hangingPunct="1"/>
            <a:r>
              <a:rPr lang="en-US" i="1"/>
              <a:t>	</a:t>
            </a:r>
            <a:r>
              <a:rPr lang="en-US" i="1" u="sng"/>
              <a:t>Two Parallel-Plate Conductors</a:t>
            </a:r>
          </a:p>
          <a:p>
            <a:pPr eaLnBrk="1" hangingPunct="1"/>
            <a:r>
              <a:rPr lang="en-US" sz="1800"/>
              <a:t>		… with currents flowing in opposite directions  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371600" y="4343400"/>
            <a:ext cx="346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76092"/>
                </a:solidFill>
              </a:rPr>
              <a:t>Solve by using SUPERPOSITION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5638800" y="1447800"/>
            <a:ext cx="3276600" cy="1373188"/>
          </a:xfrm>
          <a:prstGeom prst="rect">
            <a:avLst/>
          </a:prstGeom>
          <a:solidFill>
            <a:srgbClr val="BBE0E3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4" name="Group 59"/>
          <p:cNvGrpSpPr>
            <a:grpSpLocks/>
          </p:cNvGrpSpPr>
          <p:nvPr/>
        </p:nvGrpSpPr>
        <p:grpSpPr bwMode="auto">
          <a:xfrm>
            <a:off x="5924550" y="1457325"/>
            <a:ext cx="996950" cy="1285875"/>
            <a:chOff x="3726" y="918"/>
            <a:chExt cx="628" cy="810"/>
          </a:xfrm>
        </p:grpSpPr>
        <p:pic>
          <p:nvPicPr>
            <p:cNvPr id="30742" name="Picture 5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1232"/>
              <a:ext cx="47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AutoShape 10"/>
            <p:cNvSpPr>
              <a:spLocks/>
            </p:cNvSpPr>
            <p:nvPr/>
          </p:nvSpPr>
          <p:spPr bwMode="auto">
            <a:xfrm>
              <a:off x="4183" y="918"/>
              <a:ext cx="171" cy="810"/>
            </a:xfrm>
            <a:prstGeom prst="leftBrace">
              <a:avLst>
                <a:gd name="adj1" fmla="val 39474"/>
                <a:gd name="adj2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5" name="Rectangle 22"/>
          <p:cNvSpPr>
            <a:spLocks noChangeArrowheads="1"/>
          </p:cNvSpPr>
          <p:nvPr/>
        </p:nvSpPr>
        <p:spPr bwMode="auto">
          <a:xfrm>
            <a:off x="5638800" y="2971800"/>
            <a:ext cx="3276600" cy="1373188"/>
          </a:xfrm>
          <a:prstGeom prst="rect">
            <a:avLst/>
          </a:prstGeom>
          <a:solidFill>
            <a:srgbClr val="BBE0E3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6" name="Group 68"/>
          <p:cNvGrpSpPr>
            <a:grpSpLocks/>
          </p:cNvGrpSpPr>
          <p:nvPr/>
        </p:nvGrpSpPr>
        <p:grpSpPr bwMode="auto">
          <a:xfrm>
            <a:off x="5918200" y="2981325"/>
            <a:ext cx="1004888" cy="1285875"/>
            <a:chOff x="3728" y="1878"/>
            <a:chExt cx="633" cy="810"/>
          </a:xfrm>
        </p:grpSpPr>
        <p:pic>
          <p:nvPicPr>
            <p:cNvPr id="30740" name="Picture 6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2192"/>
              <a:ext cx="47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1" name="AutoShape 25"/>
            <p:cNvSpPr>
              <a:spLocks/>
            </p:cNvSpPr>
            <p:nvPr/>
          </p:nvSpPr>
          <p:spPr bwMode="auto">
            <a:xfrm>
              <a:off x="4190" y="1878"/>
              <a:ext cx="171" cy="810"/>
            </a:xfrm>
            <a:prstGeom prst="leftBrace">
              <a:avLst>
                <a:gd name="adj1" fmla="val 39474"/>
                <a:gd name="adj2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7" name="Freeform 37"/>
          <p:cNvSpPr>
            <a:spLocks/>
          </p:cNvSpPr>
          <p:nvPr/>
        </p:nvSpPr>
        <p:spPr bwMode="auto">
          <a:xfrm>
            <a:off x="4745038" y="3182938"/>
            <a:ext cx="892175" cy="358775"/>
          </a:xfrm>
          <a:custGeom>
            <a:avLst/>
            <a:gdLst>
              <a:gd name="T0" fmla="*/ 2147483647 w 562"/>
              <a:gd name="T1" fmla="*/ 2147483647 h 226"/>
              <a:gd name="T2" fmla="*/ 2147483647 w 562"/>
              <a:gd name="T3" fmla="*/ 2147483647 h 226"/>
              <a:gd name="T4" fmla="*/ 2147483647 w 562"/>
              <a:gd name="T5" fmla="*/ 2147483647 h 226"/>
              <a:gd name="T6" fmla="*/ 0 w 562"/>
              <a:gd name="T7" fmla="*/ 0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226"/>
              <a:gd name="T14" fmla="*/ 562 w 562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226">
                <a:moveTo>
                  <a:pt x="562" y="226"/>
                </a:moveTo>
                <a:cubicBezTo>
                  <a:pt x="509" y="218"/>
                  <a:pt x="277" y="200"/>
                  <a:pt x="241" y="175"/>
                </a:cubicBezTo>
                <a:cubicBezTo>
                  <a:pt x="205" y="150"/>
                  <a:pt x="383" y="102"/>
                  <a:pt x="343" y="73"/>
                </a:cubicBezTo>
                <a:cubicBezTo>
                  <a:pt x="303" y="44"/>
                  <a:pt x="71" y="1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38"/>
          <p:cNvSpPr>
            <a:spLocks/>
          </p:cNvSpPr>
          <p:nvPr/>
        </p:nvSpPr>
        <p:spPr bwMode="auto">
          <a:xfrm>
            <a:off x="4800600" y="2133600"/>
            <a:ext cx="838200" cy="330200"/>
          </a:xfrm>
          <a:custGeom>
            <a:avLst/>
            <a:gdLst>
              <a:gd name="T0" fmla="*/ 2147483647 w 528"/>
              <a:gd name="T1" fmla="*/ 0 h 208"/>
              <a:gd name="T2" fmla="*/ 2147483647 w 528"/>
              <a:gd name="T3" fmla="*/ 2147483647 h 208"/>
              <a:gd name="T4" fmla="*/ 2147483647 w 528"/>
              <a:gd name="T5" fmla="*/ 2147483647 h 208"/>
              <a:gd name="T6" fmla="*/ 0 w 528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208"/>
              <a:gd name="T14" fmla="*/ 528 w 528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208">
                <a:moveTo>
                  <a:pt x="528" y="0"/>
                </a:moveTo>
                <a:cubicBezTo>
                  <a:pt x="424" y="32"/>
                  <a:pt x="320" y="64"/>
                  <a:pt x="288" y="96"/>
                </a:cubicBezTo>
                <a:cubicBezTo>
                  <a:pt x="256" y="128"/>
                  <a:pt x="384" y="176"/>
                  <a:pt x="336" y="192"/>
                </a:cubicBezTo>
                <a:cubicBezTo>
                  <a:pt x="288" y="208"/>
                  <a:pt x="144" y="200"/>
                  <a:pt x="0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AutoShape 39"/>
          <p:cNvSpPr>
            <a:spLocks/>
          </p:cNvSpPr>
          <p:nvPr/>
        </p:nvSpPr>
        <p:spPr bwMode="auto">
          <a:xfrm>
            <a:off x="6705600" y="1524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40"/>
          <p:cNvSpPr>
            <a:spLocks/>
          </p:cNvSpPr>
          <p:nvPr/>
        </p:nvSpPr>
        <p:spPr bwMode="auto">
          <a:xfrm>
            <a:off x="6705600" y="3048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1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4038"/>
            <a:ext cx="22129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AutoShape 46"/>
          <p:cNvSpPr>
            <a:spLocks/>
          </p:cNvSpPr>
          <p:nvPr/>
        </p:nvSpPr>
        <p:spPr bwMode="auto">
          <a:xfrm>
            <a:off x="3429000" y="50292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3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700" y="5065713"/>
            <a:ext cx="12827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84913"/>
            <a:ext cx="12827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 Box 71"/>
          <p:cNvSpPr txBox="1">
            <a:spLocks noChangeArrowheads="1"/>
          </p:cNvSpPr>
          <p:nvPr/>
        </p:nvSpPr>
        <p:spPr bwMode="auto">
          <a:xfrm>
            <a:off x="6858000" y="5105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All the magnetic field is confined between the two current plates !</a:t>
            </a:r>
          </a:p>
        </p:txBody>
      </p:sp>
      <p:pic>
        <p:nvPicPr>
          <p:cNvPr id="30736" name="Picture 2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" b="231"/>
          <a:stretch>
            <a:fillRect/>
          </a:stretch>
        </p:blipFill>
        <p:spPr bwMode="auto">
          <a:xfrm>
            <a:off x="6911975" y="1489075"/>
            <a:ext cx="1643063" cy="1277938"/>
          </a:xfrm>
          <a:prstGeom prst="rect">
            <a:avLst/>
          </a:prstGeom>
          <a:solidFill>
            <a:srgbClr val="BBE0E3"/>
          </a:solidFill>
          <a:ln>
            <a:noFill/>
          </a:ln>
        </p:spPr>
      </p:pic>
      <p:pic>
        <p:nvPicPr>
          <p:cNvPr id="30737" name="Picture 2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34200" y="3017838"/>
            <a:ext cx="16462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486400"/>
            <a:ext cx="24939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" descr="l6s1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1148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1676400" y="304800"/>
            <a:ext cx="586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/>
              <a:t>4</a:t>
            </a:r>
            <a:r>
              <a:rPr lang="en-US" i="1" u="sng" baseline="30000"/>
              <a:t>th</a:t>
            </a:r>
            <a:r>
              <a:rPr lang="en-US" i="1" u="sng"/>
              <a:t> Observation:  No Magnetic Monopoles</a:t>
            </a:r>
          </a:p>
        </p:txBody>
      </p:sp>
      <p:pic>
        <p:nvPicPr>
          <p:cNvPr id="3174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524000"/>
            <a:ext cx="21923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308100"/>
            <a:ext cx="30749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4164013" y="1676400"/>
            <a:ext cx="56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</a:t>
            </a:r>
          </a:p>
        </p:txBody>
      </p:sp>
      <p:sp>
        <p:nvSpPr>
          <p:cNvPr id="10" name="Oval 9"/>
          <p:cNvSpPr/>
          <p:nvPr/>
        </p:nvSpPr>
        <p:spPr>
          <a:xfrm>
            <a:off x="5245100" y="1708150"/>
            <a:ext cx="520700" cy="19685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4495800" y="3352800"/>
            <a:ext cx="388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No net magnetic flux enters of exits a closed surface.  </a:t>
            </a:r>
            <a:br>
              <a:rPr lang="en-US" sz="2000"/>
            </a:br>
            <a:r>
              <a:rPr lang="en-US" sz="2000"/>
              <a:t>What goes in must come out.</a:t>
            </a:r>
          </a:p>
        </p:txBody>
      </p:sp>
      <p:grpSp>
        <p:nvGrpSpPr>
          <p:cNvPr id="31751" name="Group 13"/>
          <p:cNvGrpSpPr>
            <a:grpSpLocks/>
          </p:cNvGrpSpPr>
          <p:nvPr/>
        </p:nvGrpSpPr>
        <p:grpSpPr bwMode="auto">
          <a:xfrm>
            <a:off x="812800" y="5486400"/>
            <a:ext cx="7543800" cy="723900"/>
            <a:chOff x="812800" y="5486400"/>
            <a:chExt cx="7543800" cy="723900"/>
          </a:xfrm>
        </p:grpSpPr>
        <p:sp>
          <p:nvSpPr>
            <p:cNvPr id="31754" name="TextBox 11"/>
            <p:cNvSpPr txBox="1">
              <a:spLocks noChangeArrowheads="1"/>
            </p:cNvSpPr>
            <p:nvPr/>
          </p:nvSpPr>
          <p:spPr bwMode="auto">
            <a:xfrm>
              <a:off x="812800" y="5502414"/>
              <a:ext cx="7543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/>
                <a:t>Lines of magnetic flux (         ) never terminate.</a:t>
              </a:r>
            </a:p>
            <a:p>
              <a:pPr algn="ctr" eaLnBrk="1" hangingPunct="1"/>
              <a:r>
                <a:rPr lang="en-US" sz="2000"/>
                <a:t>Rather, they are solenoidal and close on themselves in loops.</a:t>
              </a:r>
            </a:p>
          </p:txBody>
        </p:sp>
        <p:pic>
          <p:nvPicPr>
            <p:cNvPr id="31755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486400"/>
              <a:ext cx="6223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2" name="TextBox 4"/>
          <p:cNvSpPr txBox="1">
            <a:spLocks noChangeArrowheads="1"/>
          </p:cNvSpPr>
          <p:nvPr/>
        </p:nvSpPr>
        <p:spPr bwMode="auto">
          <a:xfrm>
            <a:off x="914400" y="2209800"/>
            <a:ext cx="3084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Gauss</a:t>
            </a:r>
            <a:r>
              <a:rPr lang="ja-JP" altLang="en-US" sz="1600" i="1"/>
              <a:t>’</a:t>
            </a:r>
            <a:r>
              <a:rPr lang="en-US" altLang="ja-JP" sz="1600" i="1"/>
              <a:t> Law for Magnetic Fields</a:t>
            </a:r>
            <a:endParaRPr lang="en-US" sz="1600" i="1"/>
          </a:p>
        </p:txBody>
      </p:sp>
      <p:pic>
        <p:nvPicPr>
          <p:cNvPr id="31753" name="Picture 1" descr="l6s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l6s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0488"/>
            <a:ext cx="54038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286000" y="457200"/>
            <a:ext cx="462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Earths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038600"/>
            <a:ext cx="9144000" cy="24384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05" name="TextBox 11"/>
          <p:cNvSpPr txBox="1">
            <a:spLocks noChangeArrowheads="1"/>
          </p:cNvSpPr>
          <p:nvPr/>
        </p:nvSpPr>
        <p:spPr bwMode="auto">
          <a:xfrm>
            <a:off x="4648200" y="5410200"/>
            <a:ext cx="37353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1600" i="1" dirty="0">
                <a:cs typeface="Trebuchet MS" charset="0"/>
              </a:rPr>
              <a:t>AMPERE</a:t>
            </a:r>
            <a:r>
              <a:rPr lang="ja-JP" altLang="en-US" sz="1600" i="1">
                <a:cs typeface="Trebuchet MS" charset="0"/>
              </a:rPr>
              <a:t>’</a:t>
            </a:r>
            <a:r>
              <a:rPr lang="en-US" altLang="ja-JP" sz="1600" i="1" dirty="0">
                <a:cs typeface="Trebuchet MS" charset="0"/>
              </a:rPr>
              <a:t>S LAW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1800" dirty="0">
                <a:cs typeface="Trebuchet MS" charset="0"/>
              </a:rPr>
              <a:t>Tangential      is discontinuous at </a:t>
            </a:r>
            <a:br>
              <a:rPr lang="en-US" sz="1800" dirty="0">
                <a:cs typeface="Trebuchet MS" charset="0"/>
              </a:rPr>
            </a:br>
            <a:r>
              <a:rPr lang="en-US" sz="1800" dirty="0">
                <a:cs typeface="Trebuchet MS" charset="0"/>
              </a:rPr>
              <a:t>a surface current     .</a:t>
            </a:r>
          </a:p>
        </p:txBody>
      </p:sp>
      <p:pic>
        <p:nvPicPr>
          <p:cNvPr id="33806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197" y="5734009"/>
            <a:ext cx="263003" cy="2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597" y="6019800"/>
            <a:ext cx="263003" cy="2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343400"/>
            <a:ext cx="4629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916488"/>
            <a:ext cx="25034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84338"/>
            <a:ext cx="47894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273300"/>
            <a:ext cx="2822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28"/>
          <p:cNvGrpSpPr>
            <a:grpSpLocks/>
          </p:cNvGrpSpPr>
          <p:nvPr/>
        </p:nvGrpSpPr>
        <p:grpSpPr bwMode="auto">
          <a:xfrm>
            <a:off x="3810000" y="2825750"/>
            <a:ext cx="4508500" cy="615950"/>
            <a:chOff x="3810000" y="2444746"/>
            <a:chExt cx="4508811" cy="614643"/>
          </a:xfrm>
        </p:grpSpPr>
        <p:sp>
          <p:nvSpPr>
            <p:cNvPr id="33803" name="TextBox 6"/>
            <p:cNvSpPr txBox="1">
              <a:spLocks noChangeArrowheads="1"/>
            </p:cNvSpPr>
            <p:nvPr/>
          </p:nvSpPr>
          <p:spPr bwMode="auto">
            <a:xfrm>
              <a:off x="3810000" y="2444746"/>
              <a:ext cx="4508811" cy="614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cs typeface="Trebuchet MS" charset="0"/>
                </a:rPr>
                <a:t>GAUSS</a:t>
              </a:r>
              <a:r>
                <a:rPr lang="ja-JP" altLang="en-US" sz="1600" i="1">
                  <a:cs typeface="Trebuchet MS" charset="0"/>
                </a:rPr>
                <a:t>’</a:t>
              </a:r>
              <a:r>
                <a:rPr lang="en-US" altLang="ja-JP" sz="1600" i="1">
                  <a:cs typeface="Trebuchet MS" charset="0"/>
                </a:rPr>
                <a:t>LAW:</a:t>
              </a:r>
            </a:p>
            <a:p>
              <a:pPr eaLnBrk="1" hangingPunct="1"/>
              <a:r>
                <a:rPr lang="en-US" sz="1800">
                  <a:cs typeface="Trebuchet MS" charset="0"/>
                </a:rPr>
                <a:t>Normal          is continuous at a surface.</a:t>
              </a:r>
            </a:p>
          </p:txBody>
        </p:sp>
        <p:pic>
          <p:nvPicPr>
            <p:cNvPr id="33804" name="Picture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430" y="2704196"/>
              <a:ext cx="560070" cy="34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1981200" y="304800"/>
            <a:ext cx="514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cs typeface="Trebuchet MS" charset="0"/>
              </a:rPr>
              <a:t>Magnetostatic Boundary Conditions</a:t>
            </a:r>
          </a:p>
        </p:txBody>
      </p:sp>
      <p:pic>
        <p:nvPicPr>
          <p:cNvPr id="33801" name="Picture 1" descr="l6s20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0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" descr="l6s20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562350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2325"/>
            <a:ext cx="1209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57275" y="1066800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Electric Fields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675313" y="1066800"/>
            <a:ext cx="2322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Magnetic Fields</a:t>
            </a:r>
          </a:p>
        </p:txBody>
      </p:sp>
      <p:pic>
        <p:nvPicPr>
          <p:cNvPr id="153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909888"/>
            <a:ext cx="16367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1973263"/>
            <a:ext cx="3032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905000"/>
            <a:ext cx="19288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715000" y="20828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200" y="4700588"/>
            <a:ext cx="3886200" cy="688975"/>
            <a:chOff x="48" y="2961"/>
            <a:chExt cx="2448" cy="434"/>
          </a:xfrm>
        </p:grpSpPr>
        <p:pic>
          <p:nvPicPr>
            <p:cNvPr id="15373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9" name="Oval 12"/>
          <p:cNvSpPr>
            <a:spLocks noChangeArrowheads="1"/>
          </p:cNvSpPr>
          <p:nvPr/>
        </p:nvSpPr>
        <p:spPr bwMode="auto">
          <a:xfrm>
            <a:off x="304800" y="21463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049838" y="480377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16081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45100"/>
            <a:ext cx="182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l6s2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55038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524000"/>
            <a:ext cx="9144000" cy="15240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98663" y="609600"/>
            <a:ext cx="554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/>
              <a:t>Magnetic Fields at Perfect Conductors</a:t>
            </a:r>
            <a:endParaRPr lang="en-US" sz="1800" i="1" u="sng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28600" y="16002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Perfect conductors exclude magnetic fields.  Since normal          is continuous across a surface, there can be no normal           at the surface of a perfect conductor.  Thus, only tangential magnetic fields can be present at the surface.  They are terminated with surface currents.     </a:t>
            </a:r>
          </a:p>
        </p:txBody>
      </p:sp>
      <p:pic>
        <p:nvPicPr>
          <p:cNvPr id="34821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574800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79600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" descr="l6s21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8465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1600200" y="381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u="sng">
                <a:cs typeface="Trebuchet MS" charset="0"/>
              </a:rPr>
              <a:t>Boundary Condition Example: </a:t>
            </a:r>
            <a:br>
              <a:rPr lang="en-US" i="1" u="sng">
                <a:cs typeface="Trebuchet MS" charset="0"/>
              </a:rPr>
            </a:br>
            <a:r>
              <a:rPr lang="en-US" i="1" u="sng">
                <a:cs typeface="Trebuchet MS" charset="0"/>
              </a:rPr>
              <a:t>Magnetic Field at a </a:t>
            </a:r>
            <a:r>
              <a:rPr lang="ja-JP" altLang="en-US" i="1" u="sng">
                <a:cs typeface="Trebuchet MS" charset="0"/>
              </a:rPr>
              <a:t>‘</a:t>
            </a:r>
            <a:r>
              <a:rPr lang="en-US" altLang="ja-JP" i="1" u="sng">
                <a:cs typeface="Trebuchet MS" charset="0"/>
              </a:rPr>
              <a:t>perfect conductor</a:t>
            </a:r>
            <a:r>
              <a:rPr lang="ja-JP" altLang="en-US" i="1" u="sng">
                <a:cs typeface="Trebuchet MS" charset="0"/>
              </a:rPr>
              <a:t>’</a:t>
            </a:r>
            <a:endParaRPr lang="en-US" i="1" u="sng">
              <a:cs typeface="Trebuchet MS" charset="0"/>
            </a:endParaRP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cs typeface="Trebuchet MS" charset="0"/>
              </a:rPr>
              <a:t>There can be no fields (E or H) inside such perfect conductors, </a:t>
            </a:r>
            <a:br>
              <a:rPr lang="en-US" sz="1800">
                <a:cs typeface="Trebuchet MS" charset="0"/>
              </a:rPr>
            </a:br>
            <a:r>
              <a:rPr lang="en-US" sz="1800">
                <a:cs typeface="Trebuchet MS" charset="0"/>
              </a:rPr>
              <a:t>so any H field just at the surface must be parallel to the surface.</a:t>
            </a:r>
          </a:p>
          <a:p>
            <a:pPr algn="ctr" eaLnBrk="1" hangingPunct="1"/>
            <a:endParaRPr lang="en-US" sz="1800"/>
          </a:p>
        </p:txBody>
      </p:sp>
      <p:pic>
        <p:nvPicPr>
          <p:cNvPr id="35843" name="Picture 1" descr="l6s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9262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685800" y="244475"/>
            <a:ext cx="784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u="sng">
                <a:cs typeface="Trebuchet MS" charset="0"/>
              </a:rPr>
              <a:t>Solution uses the </a:t>
            </a:r>
            <a:r>
              <a:rPr lang="ja-JP" altLang="en-US" i="1" u="sng">
                <a:cs typeface="Trebuchet MS" charset="0"/>
              </a:rPr>
              <a:t>‘</a:t>
            </a:r>
            <a:r>
              <a:rPr lang="en-US" altLang="ja-JP" i="1" u="sng">
                <a:cs typeface="Trebuchet MS" charset="0"/>
              </a:rPr>
              <a:t>Method of Images</a:t>
            </a:r>
            <a:r>
              <a:rPr lang="ja-JP" altLang="en-US" i="1" u="sng">
                <a:cs typeface="Trebuchet MS" charset="0"/>
              </a:rPr>
              <a:t>’</a:t>
            </a:r>
            <a:r>
              <a:rPr lang="en-US" altLang="ja-JP" i="1" u="sng">
                <a:cs typeface="Trebuchet MS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cs typeface="Trebuchet MS" charset="0"/>
              </a:rPr>
              <a:t>A negative </a:t>
            </a:r>
            <a:r>
              <a:rPr lang="ja-JP" altLang="en-US" sz="1800">
                <a:cs typeface="Trebuchet MS" charset="0"/>
              </a:rPr>
              <a:t>‘</a:t>
            </a:r>
            <a:r>
              <a:rPr lang="en-US" altLang="ja-JP" sz="1800">
                <a:cs typeface="Trebuchet MS" charset="0"/>
              </a:rPr>
              <a:t>image</a:t>
            </a:r>
            <a:r>
              <a:rPr lang="ja-JP" altLang="en-US" sz="1800">
                <a:cs typeface="Trebuchet MS" charset="0"/>
              </a:rPr>
              <a:t>’</a:t>
            </a:r>
            <a:r>
              <a:rPr lang="en-US" altLang="ja-JP" sz="1800">
                <a:cs typeface="Trebuchet MS" charset="0"/>
              </a:rPr>
              <a:t> of the real current is situated below the surface, the same distance as the actual current, ensuring that the magnetic field at the surface is tangential.</a:t>
            </a:r>
            <a:endParaRPr lang="en-US" sz="1800">
              <a:cs typeface="Trebuchet MS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572000" y="3581400"/>
          <a:ext cx="3581400" cy="2797175"/>
        </p:xfrm>
        <a:graphic>
          <a:graphicData uri="http://schemas.openxmlformats.org/presentationml/2006/ole">
            <p:oleObj spid="_x0000_s36879" name="Equation" r:id="rId3" imgW="2130120" imgH="1663920" progId="">
              <p:embed/>
            </p:oleObj>
          </a:graphicData>
        </a:graphic>
      </p:graphicFrame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3657600" y="1874838"/>
            <a:ext cx="4953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Trebuchet MS" charset="0"/>
              </a:rPr>
              <a:t>A calculation of the x-directed (horizontal field at the surface of the </a:t>
            </a:r>
            <a:r>
              <a:rPr lang="ja-JP" altLang="en-US" sz="1800">
                <a:cs typeface="Trebuchet MS" charset="0"/>
              </a:rPr>
              <a:t>‘</a:t>
            </a:r>
            <a:r>
              <a:rPr lang="en-US" altLang="ja-JP" sz="1800">
                <a:cs typeface="Trebuchet MS" charset="0"/>
              </a:rPr>
              <a:t>perfect</a:t>
            </a:r>
            <a:r>
              <a:rPr lang="ja-JP" altLang="en-US" sz="1800">
                <a:cs typeface="Trebuchet MS" charset="0"/>
              </a:rPr>
              <a:t>’</a:t>
            </a:r>
            <a:r>
              <a:rPr lang="en-US" altLang="ja-JP" sz="1800">
                <a:cs typeface="Trebuchet MS" charset="0"/>
              </a:rPr>
              <a:t> conductor employs superposition of fields from the two (real and image) sources. At y=0:</a:t>
            </a:r>
          </a:p>
          <a:p>
            <a:pPr eaLnBrk="1" hangingPunct="1"/>
            <a:endParaRPr lang="en-US" sz="1800"/>
          </a:p>
        </p:txBody>
      </p:sp>
      <p:pic>
        <p:nvPicPr>
          <p:cNvPr id="36868" name="Picture 1" descr="l6s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4163"/>
            <a:ext cx="42672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2"/>
          <p:cNvSpPr txBox="1">
            <a:spLocks noChangeArrowheads="1"/>
          </p:cNvSpPr>
          <p:nvPr/>
        </p:nvSpPr>
        <p:spPr bwMode="auto">
          <a:xfrm>
            <a:off x="3810000" y="304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/>
              <a:t>Actuators</a:t>
            </a:r>
            <a:endParaRPr lang="en-US" sz="1800" i="1" u="sng"/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76200" y="965200"/>
            <a:ext cx="891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Now that we know how to calculate </a:t>
            </a:r>
            <a:br>
              <a:rPr lang="en-US" sz="2000"/>
            </a:br>
            <a:r>
              <a:rPr lang="en-US" sz="2000">
                <a:solidFill>
                  <a:srgbClr val="7575D1"/>
                </a:solidFill>
              </a:rPr>
              <a:t>charges &amp; E-fields</a:t>
            </a:r>
            <a:r>
              <a:rPr lang="en-US" sz="2000"/>
              <a:t>, </a:t>
            </a:r>
            <a:r>
              <a:rPr lang="en-US" sz="2000">
                <a:solidFill>
                  <a:srgbClr val="7575D1"/>
                </a:solidFill>
              </a:rPr>
              <a:t>currents and H-fields </a:t>
            </a:r>
            <a:br>
              <a:rPr lang="en-US" sz="2000">
                <a:solidFill>
                  <a:srgbClr val="7575D1"/>
                </a:solidFill>
              </a:rPr>
            </a:br>
            <a:r>
              <a:rPr lang="en-US" sz="2000"/>
              <a:t>we are ready to calculate the forces that make things move</a:t>
            </a:r>
          </a:p>
        </p:txBody>
      </p:sp>
      <p:pic>
        <p:nvPicPr>
          <p:cNvPr id="37891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97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" descr="M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 descr="sliced_speak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359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 descr="dl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971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 descr="l11s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572000"/>
            <a:ext cx="36576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 txBox="1">
            <a:spLocks noChangeArrowheads="1"/>
          </p:cNvSpPr>
          <p:nvPr/>
        </p:nvSpPr>
        <p:spPr bwMode="auto">
          <a:xfrm>
            <a:off x="257175" y="153988"/>
            <a:ext cx="2375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u="sng">
                <a:latin typeface="Chalkduster" charset="0"/>
                <a:cs typeface="Chalkduster" charset="0"/>
              </a:rPr>
              <a:t>KEY TAKEAWAYS</a:t>
            </a:r>
          </a:p>
        </p:txBody>
      </p:sp>
      <p:sp>
        <p:nvSpPr>
          <p:cNvPr id="38914" name="TextBox 14"/>
          <p:cNvSpPr txBox="1">
            <a:spLocks noChangeArrowheads="1"/>
          </p:cNvSpPr>
          <p:nvPr/>
        </p:nvSpPr>
        <p:spPr bwMode="auto">
          <a:xfrm>
            <a:off x="779463" y="1014413"/>
            <a:ext cx="5954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/>
              <a:t> </a:t>
            </a:r>
            <a:r>
              <a:rPr lang="en-US" sz="1600" u="sng"/>
              <a:t>Maxwell</a:t>
            </a:r>
            <a:r>
              <a:rPr lang="ja-JP" altLang="en-US" sz="1600" u="sng"/>
              <a:t>’</a:t>
            </a:r>
            <a:r>
              <a:rPr lang="en-US" altLang="ja-JP" sz="1600" u="sng"/>
              <a:t>s Equations </a:t>
            </a:r>
            <a:r>
              <a:rPr lang="en-US" altLang="ja-JP" sz="1600" i="1"/>
              <a:t> </a:t>
            </a:r>
            <a:r>
              <a:rPr lang="en-US" altLang="ja-JP" sz="1400"/>
              <a:t>(in Free Space with Electric Charges present):</a:t>
            </a:r>
            <a:endParaRPr lang="en-US" sz="1400"/>
          </a:p>
        </p:txBody>
      </p:sp>
      <p:grpSp>
        <p:nvGrpSpPr>
          <p:cNvPr id="38915" name="Group 20"/>
          <p:cNvGrpSpPr>
            <a:grpSpLocks/>
          </p:cNvGrpSpPr>
          <p:nvPr/>
        </p:nvGrpSpPr>
        <p:grpSpPr bwMode="auto">
          <a:xfrm>
            <a:off x="1490663" y="1362075"/>
            <a:ext cx="6604000" cy="2676525"/>
            <a:chOff x="713645" y="696913"/>
            <a:chExt cx="7820755" cy="3313112"/>
          </a:xfrm>
        </p:grpSpPr>
        <p:pic>
          <p:nvPicPr>
            <p:cNvPr id="38918" name="Picture 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168400"/>
              <a:ext cx="12398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33563"/>
              <a:ext cx="1981200" cy="52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350" y="2743200"/>
              <a:ext cx="1311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13" y="3433763"/>
              <a:ext cx="2205037" cy="52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1752600"/>
              <a:ext cx="32004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1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550" y="2527300"/>
              <a:ext cx="1838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1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38" y="3289300"/>
              <a:ext cx="363696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5" name="TextBox 13"/>
            <p:cNvSpPr txBox="1">
              <a:spLocks noChangeArrowheads="1"/>
            </p:cNvSpPr>
            <p:nvPr/>
          </p:nvSpPr>
          <p:spPr bwMode="auto">
            <a:xfrm>
              <a:off x="713645" y="1100424"/>
              <a:ext cx="1511687" cy="283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US" sz="1400"/>
                <a:t>E-Gauss:</a:t>
              </a:r>
            </a:p>
            <a:p>
              <a:pPr eaLnBrk="1" hangingPunct="1">
                <a:spcAft>
                  <a:spcPts val="900"/>
                </a:spcAft>
              </a:pPr>
              <a:endParaRPr lang="en-US" sz="1400"/>
            </a:p>
            <a:p>
              <a:pPr eaLnBrk="1" hangingPunct="1">
                <a:spcAft>
                  <a:spcPts val="900"/>
                </a:spcAft>
              </a:pPr>
              <a:r>
                <a:rPr lang="en-US" sz="1400"/>
                <a:t>Faraday:</a:t>
              </a:r>
            </a:p>
            <a:p>
              <a:pPr eaLnBrk="1" hangingPunct="1">
                <a:spcAft>
                  <a:spcPts val="900"/>
                </a:spcAft>
              </a:pPr>
              <a:endParaRPr lang="en-US" sz="1400"/>
            </a:p>
            <a:p>
              <a:pPr eaLnBrk="1" hangingPunct="1">
                <a:spcAft>
                  <a:spcPts val="900"/>
                </a:spcAft>
              </a:pPr>
              <a:r>
                <a:rPr lang="en-US" sz="1400"/>
                <a:t>H-Gauss:</a:t>
              </a:r>
            </a:p>
            <a:p>
              <a:pPr eaLnBrk="1" hangingPunct="1">
                <a:spcAft>
                  <a:spcPts val="900"/>
                </a:spcAft>
              </a:pPr>
              <a:endParaRPr lang="en-US" sz="1400"/>
            </a:p>
            <a:p>
              <a:pPr eaLnBrk="1" hangingPunct="1">
                <a:spcAft>
                  <a:spcPts val="900"/>
                </a:spcAft>
              </a:pPr>
              <a:r>
                <a:rPr lang="en-US" sz="1400"/>
                <a:t>Ampere:</a:t>
              </a:r>
            </a:p>
          </p:txBody>
        </p:sp>
        <p:grpSp>
          <p:nvGrpSpPr>
            <p:cNvPr id="38926" name="Group 15"/>
            <p:cNvGrpSpPr>
              <a:grpSpLocks/>
            </p:cNvGrpSpPr>
            <p:nvPr/>
          </p:nvGrpSpPr>
          <p:grpSpPr bwMode="auto">
            <a:xfrm>
              <a:off x="4892675" y="990600"/>
              <a:ext cx="2692400" cy="720725"/>
              <a:chOff x="2920" y="624"/>
              <a:chExt cx="1696" cy="454"/>
            </a:xfrm>
          </p:grpSpPr>
          <p:pic>
            <p:nvPicPr>
              <p:cNvPr id="38930" name="Picture 8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624"/>
                <a:ext cx="1696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2960" y="760"/>
                <a:ext cx="192" cy="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rgbClr val="FFFFFF"/>
                  </a:solidFill>
                  <a:latin typeface="Trebuchet MS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947381" y="2775960"/>
              <a:ext cx="304558" cy="1198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Trebuchet MS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28" name="TextBox 21"/>
            <p:cNvSpPr txBox="1">
              <a:spLocks noChangeArrowheads="1"/>
            </p:cNvSpPr>
            <p:nvPr/>
          </p:nvSpPr>
          <p:spPr bwMode="auto">
            <a:xfrm>
              <a:off x="2038349" y="696913"/>
              <a:ext cx="2817938" cy="34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/>
                <a:t>DIFFERENTIAL FORM</a:t>
              </a:r>
            </a:p>
          </p:txBody>
        </p:sp>
        <p:sp>
          <p:nvSpPr>
            <p:cNvPr id="38929" name="TextBox 22"/>
            <p:cNvSpPr txBox="1">
              <a:spLocks noChangeArrowheads="1"/>
            </p:cNvSpPr>
            <p:nvPr/>
          </p:nvSpPr>
          <p:spPr bwMode="auto">
            <a:xfrm>
              <a:off x="4802187" y="698498"/>
              <a:ext cx="2287057" cy="34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/>
                <a:t>INTEGRAL FORM</a:t>
              </a:r>
            </a:p>
          </p:txBody>
        </p:sp>
      </p:grpSp>
      <p:sp>
        <p:nvSpPr>
          <p:cNvPr id="38916" name="Rectangle 22"/>
          <p:cNvSpPr>
            <a:spLocks noChangeArrowheads="1"/>
          </p:cNvSpPr>
          <p:nvPr/>
        </p:nvSpPr>
        <p:spPr bwMode="auto">
          <a:xfrm>
            <a:off x="779463" y="4656138"/>
            <a:ext cx="3595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cs typeface="Trebuchet MS" charset="0"/>
              </a:rPr>
              <a:t> Boundary conditions for </a:t>
            </a:r>
            <a:r>
              <a:rPr lang="en-US" sz="1600" b="1">
                <a:cs typeface="Trebuchet MS" charset="0"/>
              </a:rPr>
              <a:t>E</a:t>
            </a:r>
            <a:r>
              <a:rPr lang="en-US" sz="1600">
                <a:cs typeface="Trebuchet MS" charset="0"/>
              </a:rPr>
              <a:t>-field:</a:t>
            </a:r>
          </a:p>
          <a:p>
            <a:pPr lvl="1"/>
            <a:r>
              <a:rPr lang="en-US" sz="1600">
                <a:cs typeface="Trebuchet MS" charset="0"/>
              </a:rPr>
              <a:t>. Normal E-field – discontinuous</a:t>
            </a:r>
          </a:p>
          <a:p>
            <a:pPr lvl="1"/>
            <a:r>
              <a:rPr lang="en-US" sz="1600">
                <a:cs typeface="Trebuchet MS" charset="0"/>
              </a:rPr>
              <a:t>. Tangential E-field - continuous</a:t>
            </a:r>
            <a:endParaRPr lang="en-US" sz="1600"/>
          </a:p>
        </p:txBody>
      </p:sp>
      <p:sp>
        <p:nvSpPr>
          <p:cNvPr id="38917" name="Rectangle 32"/>
          <p:cNvSpPr>
            <a:spLocks noChangeArrowheads="1"/>
          </p:cNvSpPr>
          <p:nvPr/>
        </p:nvSpPr>
        <p:spPr bwMode="auto">
          <a:xfrm>
            <a:off x="4953000" y="4656138"/>
            <a:ext cx="3868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cs typeface="Trebuchet MS" charset="0"/>
              </a:rPr>
              <a:t> Boundary conditions for </a:t>
            </a:r>
            <a:r>
              <a:rPr lang="en-US" sz="1600" b="1">
                <a:cs typeface="Trebuchet MS" charset="0"/>
              </a:rPr>
              <a:t>H</a:t>
            </a:r>
            <a:r>
              <a:rPr lang="en-US" sz="1600">
                <a:cs typeface="Trebuchet MS" charset="0"/>
              </a:rPr>
              <a:t>-field:</a:t>
            </a:r>
          </a:p>
          <a:p>
            <a:pPr lvl="1"/>
            <a:r>
              <a:rPr lang="en-US" sz="1600">
                <a:cs typeface="Trebuchet MS" charset="0"/>
              </a:rPr>
              <a:t>. Normal H-field – continuous</a:t>
            </a:r>
          </a:p>
          <a:p>
            <a:pPr lvl="1"/>
            <a:r>
              <a:rPr lang="en-US" sz="1600">
                <a:cs typeface="Trebuchet MS" charset="0"/>
              </a:rPr>
              <a:t>. Tangential H-field - discontinuous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074" y="838200"/>
            <a:ext cx="14573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33600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124200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4"/>
              </a:rPr>
              <a:t>http://ocw.mit.edu/terms</a:t>
            </a:r>
            <a:r>
              <a:rPr lang="en-US" sz="10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441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514600" y="381000"/>
            <a:ext cx="455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1</a:t>
            </a:r>
            <a:r>
              <a:rPr lang="en-US" i="1" u="sng" baseline="30000"/>
              <a:t>st</a:t>
            </a:r>
            <a:r>
              <a:rPr lang="en-US" i="1" u="sng"/>
              <a:t> Observation: Coulomb</a:t>
            </a:r>
            <a:r>
              <a:rPr lang="ja-JP" altLang="en-US" i="1" u="sng"/>
              <a:t>’</a:t>
            </a:r>
            <a:r>
              <a:rPr lang="en-US" altLang="ja-JP" i="1" u="sng"/>
              <a:t>s Law</a:t>
            </a:r>
            <a:endParaRPr lang="en-US" i="1" u="sng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362200" y="3352800"/>
            <a:ext cx="4926013" cy="627063"/>
            <a:chOff x="1728" y="1608"/>
            <a:chExt cx="3103" cy="395"/>
          </a:xfrm>
        </p:grpSpPr>
        <p:pic>
          <p:nvPicPr>
            <p:cNvPr id="16427" name="Picture 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08"/>
              <a:ext cx="196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" y="1714"/>
              <a:ext cx="103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7256463" y="1943100"/>
            <a:ext cx="1125537" cy="1325563"/>
            <a:chOff x="4128" y="2784"/>
            <a:chExt cx="1200" cy="1152"/>
          </a:xfrm>
        </p:grpSpPr>
        <p:sp>
          <p:nvSpPr>
            <p:cNvPr id="16421" name="AutoShape 22"/>
            <p:cNvSpPr>
              <a:spLocks noChangeArrowheads="1"/>
            </p:cNvSpPr>
            <p:nvPr/>
          </p:nvSpPr>
          <p:spPr bwMode="auto">
            <a:xfrm rot="16200000" flipH="1">
              <a:off x="3792" y="3120"/>
              <a:ext cx="1152" cy="480"/>
            </a:xfrm>
            <a:prstGeom prst="parallelogram">
              <a:avLst>
                <a:gd name="adj" fmla="val 6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800"/>
            </a:p>
          </p:txBody>
        </p:sp>
        <p:sp>
          <p:nvSpPr>
            <p:cNvPr id="16422" name="Line 23"/>
            <p:cNvSpPr>
              <a:spLocks noChangeShapeType="1"/>
            </p:cNvSpPr>
            <p:nvPr/>
          </p:nvSpPr>
          <p:spPr bwMode="auto">
            <a:xfrm>
              <a:off x="4368" y="340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2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" y="2880"/>
              <a:ext cx="3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Line 25"/>
            <p:cNvSpPr>
              <a:spLocks noChangeShapeType="1"/>
            </p:cNvSpPr>
            <p:nvPr/>
          </p:nvSpPr>
          <p:spPr bwMode="auto">
            <a:xfrm flipV="1">
              <a:off x="4368" y="3024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25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3328"/>
              <a:ext cx="1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6" name="Picture 2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552"/>
              <a:ext cx="32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228600" y="1066800"/>
            <a:ext cx="495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Fields fall-off as 1/r</a:t>
            </a:r>
            <a:r>
              <a:rPr lang="en-US" sz="2000" baseline="30000"/>
              <a:t>2</a:t>
            </a:r>
            <a:r>
              <a:rPr lang="en-US" sz="2000"/>
              <a:t> from point charge…</a:t>
            </a:r>
          </a:p>
        </p:txBody>
      </p: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714375" y="3486150"/>
            <a:ext cx="164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Gauss</a:t>
            </a:r>
            <a:r>
              <a:rPr lang="ja-JP" altLang="en-US" sz="2000"/>
              <a:t>’</a:t>
            </a:r>
            <a:r>
              <a:rPr lang="en-US" altLang="ja-JP" sz="2000"/>
              <a:t>s Law:</a:t>
            </a:r>
            <a:endParaRPr lang="en-US" sz="2000"/>
          </a:p>
        </p:txBody>
      </p:sp>
      <p:grpSp>
        <p:nvGrpSpPr>
          <p:cNvPr id="16392" name="Group 31"/>
          <p:cNvGrpSpPr>
            <a:grpSpLocks/>
          </p:cNvGrpSpPr>
          <p:nvPr/>
        </p:nvGrpSpPr>
        <p:grpSpPr bwMode="auto">
          <a:xfrm>
            <a:off x="2971800" y="5486400"/>
            <a:ext cx="990600" cy="1588"/>
            <a:chOff x="2362200" y="2819400"/>
            <a:chExt cx="990600" cy="158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362200" y="2819400"/>
              <a:ext cx="609600" cy="1588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2819400"/>
              <a:ext cx="609600" cy="1588"/>
            </a:xfrm>
            <a:prstGeom prst="straightConnector1">
              <a:avLst/>
            </a:prstGeom>
            <a:ln>
              <a:solidFill>
                <a:srgbClr val="7F7F7F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Group 34"/>
          <p:cNvGrpSpPr>
            <a:grpSpLocks/>
          </p:cNvGrpSpPr>
          <p:nvPr/>
        </p:nvGrpSpPr>
        <p:grpSpPr bwMode="auto">
          <a:xfrm flipH="1">
            <a:off x="1219200" y="5486400"/>
            <a:ext cx="990600" cy="1588"/>
            <a:chOff x="2362200" y="2819400"/>
            <a:chExt cx="990600" cy="158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362200" y="2819400"/>
              <a:ext cx="609600" cy="1588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43200" y="2819400"/>
              <a:ext cx="609600" cy="1588"/>
            </a:xfrm>
            <a:prstGeom prst="straightConnector1">
              <a:avLst/>
            </a:prstGeom>
            <a:ln>
              <a:solidFill>
                <a:srgbClr val="7F7F7F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4" name="Group 37"/>
          <p:cNvGrpSpPr>
            <a:grpSpLocks/>
          </p:cNvGrpSpPr>
          <p:nvPr/>
        </p:nvGrpSpPr>
        <p:grpSpPr bwMode="auto">
          <a:xfrm rot="5400000">
            <a:off x="1219994" y="5485606"/>
            <a:ext cx="2743200" cy="1588"/>
            <a:chOff x="762000" y="2971800"/>
            <a:chExt cx="2743200" cy="1588"/>
          </a:xfrm>
        </p:grpSpPr>
        <p:grpSp>
          <p:nvGrpSpPr>
            <p:cNvPr id="16411" name="Group 16"/>
            <p:cNvGrpSpPr>
              <a:grpSpLocks/>
            </p:cNvGrpSpPr>
            <p:nvPr/>
          </p:nvGrpSpPr>
          <p:grpSpPr bwMode="auto">
            <a:xfrm>
              <a:off x="2508250" y="2978150"/>
              <a:ext cx="990600" cy="1588"/>
              <a:chOff x="2355850" y="2825750"/>
              <a:chExt cx="990600" cy="1588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2333625" y="2847975"/>
                <a:ext cx="609600" cy="1588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714625" y="2847975"/>
                <a:ext cx="609600" cy="1588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12" name="Group 19"/>
            <p:cNvGrpSpPr>
              <a:grpSpLocks/>
            </p:cNvGrpSpPr>
            <p:nvPr/>
          </p:nvGrpSpPr>
          <p:grpSpPr bwMode="auto">
            <a:xfrm flipH="1">
              <a:off x="755650" y="2978150"/>
              <a:ext cx="990600" cy="1588"/>
              <a:chOff x="2368550" y="2825750"/>
              <a:chExt cx="990600" cy="1588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2390775" y="2847975"/>
                <a:ext cx="609600" cy="1588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771775" y="2847975"/>
                <a:ext cx="609600" cy="1588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Straight Arrow Connector 30"/>
          <p:cNvCxnSpPr>
            <a:stCxn id="34" idx="7"/>
            <a:endCxn id="35" idx="7"/>
          </p:cNvCxnSpPr>
          <p:nvPr/>
        </p:nvCxnSpPr>
        <p:spPr>
          <a:xfrm rot="5400000" flipH="1" flipV="1">
            <a:off x="2644775" y="4948238"/>
            <a:ext cx="484187" cy="484188"/>
          </a:xfrm>
          <a:prstGeom prst="straightConnector1">
            <a:avLst/>
          </a:prstGeom>
          <a:ln w="25400" cap="flat" cmpd="sng" algn="ctr">
            <a:solidFill>
              <a:srgbClr val="7F7F7F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96" name="Picture 4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638800"/>
            <a:ext cx="266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499100"/>
            <a:ext cx="165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2514600" y="5410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grpSp>
        <p:nvGrpSpPr>
          <p:cNvPr id="16401" name="Group 37"/>
          <p:cNvGrpSpPr>
            <a:grpSpLocks/>
          </p:cNvGrpSpPr>
          <p:nvPr/>
        </p:nvGrpSpPr>
        <p:grpSpPr bwMode="auto">
          <a:xfrm>
            <a:off x="1828800" y="4648200"/>
            <a:ext cx="1524000" cy="1600200"/>
            <a:chOff x="1828800" y="4648200"/>
            <a:chExt cx="1524000" cy="1600200"/>
          </a:xfrm>
        </p:grpSpPr>
        <p:sp>
          <p:nvSpPr>
            <p:cNvPr id="35" name="Oval 34"/>
            <p:cNvSpPr/>
            <p:nvPr/>
          </p:nvSpPr>
          <p:spPr>
            <a:xfrm>
              <a:off x="1828800" y="4724400"/>
              <a:ext cx="1524000" cy="1524000"/>
            </a:xfrm>
            <a:prstGeom prst="ellipse">
              <a:avLst/>
            </a:prstGeom>
            <a:noFill/>
            <a:ln w="15875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pic>
          <p:nvPicPr>
            <p:cNvPr id="16410" name="Picture 50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648200"/>
              <a:ext cx="16994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2" name="Picture 55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0" y="504348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4660900" y="5026025"/>
            <a:ext cx="320675" cy="11906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6404" name="Picture 56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2197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58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2600"/>
            <a:ext cx="1701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41"/>
          <p:cNvSpPr>
            <a:spLocks noChangeArrowheads="1"/>
          </p:cNvSpPr>
          <p:nvPr/>
        </p:nvSpPr>
        <p:spPr bwMode="auto">
          <a:xfrm>
            <a:off x="76200" y="6457950"/>
            <a:ext cx="826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Gauss</a:t>
            </a:r>
            <a:r>
              <a:rPr lang="ja-JP" altLang="en-US" sz="2000">
                <a:solidFill>
                  <a:srgbClr val="0070C0"/>
                </a:solidFill>
              </a:rPr>
              <a:t>’</a:t>
            </a:r>
            <a:r>
              <a:rPr lang="en-US" altLang="ja-JP" sz="2000">
                <a:solidFill>
                  <a:srgbClr val="0070C0"/>
                </a:solidFill>
              </a:rPr>
              <a:t>s Law encompasses all observations related to Coulomb</a:t>
            </a:r>
            <a:r>
              <a:rPr lang="ja-JP" altLang="en-US" sz="2000">
                <a:solidFill>
                  <a:srgbClr val="0070C0"/>
                </a:solidFill>
              </a:rPr>
              <a:t>’</a:t>
            </a:r>
            <a:r>
              <a:rPr lang="en-US" altLang="ja-JP" sz="2000">
                <a:solidFill>
                  <a:srgbClr val="0070C0"/>
                </a:solidFill>
              </a:rPr>
              <a:t>s Law…</a:t>
            </a:r>
            <a:endParaRPr lang="en-US" sz="2000">
              <a:solidFill>
                <a:srgbClr val="0070C0"/>
              </a:solidFill>
            </a:endParaRPr>
          </a:p>
        </p:txBody>
      </p:sp>
      <p:pic>
        <p:nvPicPr>
          <p:cNvPr id="16407" name="Picture 1" descr="l4s1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153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" descr="l4s16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524000"/>
            <a:ext cx="1538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676400" y="381000"/>
            <a:ext cx="623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2</a:t>
            </a:r>
            <a:r>
              <a:rPr lang="en-US" i="1" u="sng" baseline="30000"/>
              <a:t>nd</a:t>
            </a:r>
            <a:r>
              <a:rPr lang="en-US" i="1" u="sng"/>
              <a:t> Observation: Force and Potential Energy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From 8.01:  </a:t>
            </a: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2590800" y="990600"/>
          <a:ext cx="1573213" cy="974725"/>
        </p:xfrm>
        <a:graphic>
          <a:graphicData uri="http://schemas.openxmlformats.org/presentationml/2006/ole">
            <p:oleObj spid="_x0000_s17465" name="Equation" r:id="rId3" imgW="634725" imgH="393529" progId="Equation.3">
              <p:embed/>
            </p:oleObj>
          </a:graphicData>
        </a:graphic>
      </p:graphicFrame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6154738" y="1216025"/>
          <a:ext cx="1541462" cy="504825"/>
        </p:xfrm>
        <a:graphic>
          <a:graphicData uri="http://schemas.openxmlformats.org/presentationml/2006/ole">
            <p:oleObj spid="_x0000_s17466" name="Equation" r:id="rId4" imgW="622030" imgH="203112" progId="Equation.3">
              <p:embed/>
            </p:oleObj>
          </a:graphicData>
        </a:graphic>
      </p:graphicFrame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57200" y="2586038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From 8.02:  </a:t>
            </a:r>
          </a:p>
        </p:txBody>
      </p:sp>
      <p:graphicFrame>
        <p:nvGraphicFramePr>
          <p:cNvPr id="17414" name="Object 4"/>
          <p:cNvGraphicFramePr>
            <a:graphicFrameLocks noChangeAspect="1"/>
          </p:cNvGraphicFramePr>
          <p:nvPr/>
        </p:nvGraphicFramePr>
        <p:xfrm>
          <a:off x="2779713" y="2597150"/>
          <a:ext cx="1195387" cy="503238"/>
        </p:xfrm>
        <a:graphic>
          <a:graphicData uri="http://schemas.openxmlformats.org/presentationml/2006/ole">
            <p:oleObj spid="_x0000_s17467" name="Equation" r:id="rId5" imgW="482391" imgH="203112" progId="Equation.3">
              <p:embed/>
            </p:oleObj>
          </a:graphicData>
        </a:graphic>
      </p:graphicFrame>
      <p:graphicFrame>
        <p:nvGraphicFramePr>
          <p:cNvPr id="17415" name="Object 5"/>
          <p:cNvGraphicFramePr>
            <a:graphicFrameLocks noChangeAspect="1"/>
          </p:cNvGraphicFramePr>
          <p:nvPr/>
        </p:nvGraphicFramePr>
        <p:xfrm>
          <a:off x="6096000" y="2514600"/>
          <a:ext cx="1163638" cy="503238"/>
        </p:xfrm>
        <a:graphic>
          <a:graphicData uri="http://schemas.openxmlformats.org/presentationml/2006/ole">
            <p:oleObj spid="_x0000_s17468" name="Equation" r:id="rId6" imgW="469696" imgH="203112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143000" y="3810000"/>
          <a:ext cx="1479550" cy="504825"/>
        </p:xfrm>
        <a:graphic>
          <a:graphicData uri="http://schemas.openxmlformats.org/presentationml/2006/ole">
            <p:oleObj spid="_x0000_s17469" name="Equation" r:id="rId7" imgW="596641" imgH="203112" progId="">
              <p:embed/>
            </p:oleObj>
          </a:graphicData>
        </a:graphic>
      </p:graphicFrame>
      <p:pic>
        <p:nvPicPr>
          <p:cNvPr id="17417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60" t="-16986" r="38724" b="-13924"/>
          <a:stretch>
            <a:fillRect/>
          </a:stretch>
        </p:blipFill>
        <p:spPr bwMode="auto">
          <a:xfrm>
            <a:off x="5562600" y="56388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787900"/>
            <a:ext cx="2832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3124200" y="3805238"/>
            <a:ext cx="529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Where is this in Maxwell</a:t>
            </a:r>
            <a:r>
              <a:rPr lang="ja-JP" altLang="en-US"/>
              <a:t>’</a:t>
            </a:r>
            <a:r>
              <a:rPr lang="en-US" altLang="ja-JP"/>
              <a:t>s Equations?</a:t>
            </a:r>
            <a:endParaRPr lang="en-US"/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1447800" y="4953000"/>
            <a:ext cx="211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Integral form:</a:t>
            </a:r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1447800" y="5827713"/>
            <a:ext cx="428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closed loops (where a=b):</a:t>
            </a:r>
          </a:p>
        </p:txBody>
      </p:sp>
      <p:sp>
        <p:nvSpPr>
          <p:cNvPr id="17422" name="Rectangle 20"/>
          <p:cNvSpPr>
            <a:spLocks noChangeArrowheads="1"/>
          </p:cNvSpPr>
          <p:nvPr/>
        </p:nvSpPr>
        <p:spPr bwMode="auto">
          <a:xfrm>
            <a:off x="76200" y="6457950"/>
            <a:ext cx="87995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Faraday</a:t>
            </a:r>
            <a:r>
              <a:rPr lang="ja-JP" altLang="en-US" sz="2000">
                <a:solidFill>
                  <a:srgbClr val="0070C0"/>
                </a:solidFill>
              </a:rPr>
              <a:t>’</a:t>
            </a:r>
            <a:r>
              <a:rPr lang="en-US" altLang="ja-JP" sz="2000">
                <a:solidFill>
                  <a:srgbClr val="0070C0"/>
                </a:solidFill>
              </a:rPr>
              <a:t>s Law (static) accounts for the E-field being a conservative force…</a:t>
            </a:r>
            <a:endParaRPr lang="en-US" sz="20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085850"/>
            <a:ext cx="4972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4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810000" y="2216150"/>
            <a:ext cx="501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Normal      is discontinuous at a surface charge.</a:t>
            </a:r>
          </a:p>
        </p:txBody>
      </p:sp>
      <p:pic>
        <p:nvPicPr>
          <p:cNvPr id="18437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321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7654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52900"/>
            <a:ext cx="23320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686300"/>
            <a:ext cx="239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4287838" y="4678363"/>
            <a:ext cx="428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Tangential      is continuous at a surface.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1905000" y="5867400"/>
            <a:ext cx="330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A static field terminates</a:t>
            </a:r>
            <a:br>
              <a:rPr lang="en-US" sz="1800"/>
            </a:br>
            <a:r>
              <a:rPr lang="en-US" sz="1800"/>
              <a:t>perpendicularly on a conductor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1905000" y="300038"/>
            <a:ext cx="5942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Boundary Conditions from Maxwell</a:t>
            </a:r>
            <a:r>
              <a:rPr lang="ja-JP" altLang="en-US" u="sng"/>
              <a:t>’</a:t>
            </a:r>
            <a:r>
              <a:rPr lang="en-US" altLang="ja-JP" u="sng"/>
              <a:t>s Laws</a:t>
            </a:r>
            <a:endParaRPr lang="en-US" u="sng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10200" y="6400800"/>
            <a:ext cx="3352800" cy="76200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46" name="Picture 1" descr="l5s12b_v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3276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" descr="l5s12_v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3" descr="atom_thi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7800"/>
            <a:ext cx="3276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atom_th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425825"/>
            <a:ext cx="6464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 descr="atom_thing copy_zoo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364038"/>
            <a:ext cx="1482725" cy="687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868488" y="271463"/>
            <a:ext cx="5522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cs typeface="Trebuchet MS" charset="0"/>
              </a:rPr>
              <a:t>Point Charges Near Perfect Conductors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1463675" y="2917825"/>
            <a:ext cx="6248400" cy="1019175"/>
            <a:chOff x="912" y="2832"/>
            <a:chExt cx="3936" cy="642"/>
          </a:xfrm>
        </p:grpSpPr>
        <p:sp>
          <p:nvSpPr>
            <p:cNvPr id="19497" name="Rectangle 6"/>
            <p:cNvSpPr>
              <a:spLocks noChangeArrowheads="1"/>
            </p:cNvSpPr>
            <p:nvPr/>
          </p:nvSpPr>
          <p:spPr bwMode="auto">
            <a:xfrm>
              <a:off x="912" y="2832"/>
              <a:ext cx="3936" cy="6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+	+	+	+	+	+	+</a:t>
              </a:r>
            </a:p>
            <a:p>
              <a:pPr algn="ctr"/>
              <a:r>
                <a:rPr lang="en-US" sz="1800"/>
                <a:t>+	+	+	+	+	+	+</a:t>
              </a:r>
            </a:p>
            <a:p>
              <a:pPr algn="ctr"/>
              <a:r>
                <a:rPr lang="en-US" sz="1800"/>
                <a:t>+	+	+	+	+	+	+</a:t>
              </a:r>
            </a:p>
          </p:txBody>
        </p:sp>
        <p:sp>
          <p:nvSpPr>
            <p:cNvPr id="19498" name="Oval 7"/>
            <p:cNvSpPr>
              <a:spLocks noChangeArrowheads="1"/>
            </p:cNvSpPr>
            <p:nvPr/>
          </p:nvSpPr>
          <p:spPr bwMode="auto">
            <a:xfrm>
              <a:off x="1296" y="2928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499" name="Oval 8"/>
            <p:cNvSpPr>
              <a:spLocks noChangeArrowheads="1"/>
            </p:cNvSpPr>
            <p:nvPr/>
          </p:nvSpPr>
          <p:spPr bwMode="auto">
            <a:xfrm>
              <a:off x="2112" y="3255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0" name="Oval 9"/>
            <p:cNvSpPr>
              <a:spLocks noChangeArrowheads="1"/>
            </p:cNvSpPr>
            <p:nvPr/>
          </p:nvSpPr>
          <p:spPr bwMode="auto">
            <a:xfrm>
              <a:off x="2928" y="3216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1" name="Oval 10"/>
            <p:cNvSpPr>
              <a:spLocks noChangeArrowheads="1"/>
            </p:cNvSpPr>
            <p:nvPr/>
          </p:nvSpPr>
          <p:spPr bwMode="auto">
            <a:xfrm>
              <a:off x="3792" y="3168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2" name="Oval 11"/>
            <p:cNvSpPr>
              <a:spLocks noChangeArrowheads="1"/>
            </p:cNvSpPr>
            <p:nvPr/>
          </p:nvSpPr>
          <p:spPr bwMode="auto">
            <a:xfrm>
              <a:off x="4608" y="3120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3" name="Oval 12"/>
            <p:cNvSpPr>
              <a:spLocks noChangeArrowheads="1"/>
            </p:cNvSpPr>
            <p:nvPr/>
          </p:nvSpPr>
          <p:spPr bwMode="auto">
            <a:xfrm>
              <a:off x="3648" y="2928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4" name="Oval 13"/>
            <p:cNvSpPr>
              <a:spLocks noChangeArrowheads="1"/>
            </p:cNvSpPr>
            <p:nvPr/>
          </p:nvSpPr>
          <p:spPr bwMode="auto">
            <a:xfrm>
              <a:off x="2640" y="2898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5" name="Oval 14"/>
            <p:cNvSpPr>
              <a:spLocks noChangeArrowheads="1"/>
            </p:cNvSpPr>
            <p:nvPr/>
          </p:nvSpPr>
          <p:spPr bwMode="auto">
            <a:xfrm>
              <a:off x="1872" y="2976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6" name="Oval 15"/>
            <p:cNvSpPr>
              <a:spLocks noChangeArrowheads="1"/>
            </p:cNvSpPr>
            <p:nvPr/>
          </p:nvSpPr>
          <p:spPr bwMode="auto">
            <a:xfrm>
              <a:off x="1296" y="3264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7" name="Oval 16"/>
            <p:cNvSpPr>
              <a:spLocks noChangeArrowheads="1"/>
            </p:cNvSpPr>
            <p:nvPr/>
          </p:nvSpPr>
          <p:spPr bwMode="auto">
            <a:xfrm>
              <a:off x="2448" y="3168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8" name="Oval 17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09" name="Oval 18"/>
            <p:cNvSpPr>
              <a:spLocks noChangeArrowheads="1"/>
            </p:cNvSpPr>
            <p:nvPr/>
          </p:nvSpPr>
          <p:spPr bwMode="auto">
            <a:xfrm>
              <a:off x="3552" y="3312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0" name="Oval 19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1" name="Oval 20"/>
            <p:cNvSpPr>
              <a:spLocks noChangeArrowheads="1"/>
            </p:cNvSpPr>
            <p:nvPr/>
          </p:nvSpPr>
          <p:spPr bwMode="auto">
            <a:xfrm>
              <a:off x="4416" y="2976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2" name="Oval 21"/>
            <p:cNvSpPr>
              <a:spLocks noChangeArrowheads="1"/>
            </p:cNvSpPr>
            <p:nvPr/>
          </p:nvSpPr>
          <p:spPr bwMode="auto">
            <a:xfrm>
              <a:off x="4416" y="3264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3" name="Oval 22"/>
            <p:cNvSpPr>
              <a:spLocks noChangeArrowheads="1"/>
            </p:cNvSpPr>
            <p:nvPr/>
          </p:nvSpPr>
          <p:spPr bwMode="auto">
            <a:xfrm>
              <a:off x="4224" y="3312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4" name="Oval 23"/>
            <p:cNvSpPr>
              <a:spLocks noChangeArrowheads="1"/>
            </p:cNvSpPr>
            <p:nvPr/>
          </p:nvSpPr>
          <p:spPr bwMode="auto">
            <a:xfrm>
              <a:off x="3120" y="3312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5" name="Oval 24"/>
            <p:cNvSpPr>
              <a:spLocks noChangeArrowheads="1"/>
            </p:cNvSpPr>
            <p:nvPr/>
          </p:nvSpPr>
          <p:spPr bwMode="auto">
            <a:xfrm>
              <a:off x="1872" y="3216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6" name="Oval 25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7" name="Oval 26"/>
            <p:cNvSpPr>
              <a:spLocks noChangeArrowheads="1"/>
            </p:cNvSpPr>
            <p:nvPr/>
          </p:nvSpPr>
          <p:spPr bwMode="auto">
            <a:xfrm>
              <a:off x="2592" y="3312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8" name="Oval 27"/>
            <p:cNvSpPr>
              <a:spLocks noChangeArrowheads="1"/>
            </p:cNvSpPr>
            <p:nvPr/>
          </p:nvSpPr>
          <p:spPr bwMode="auto">
            <a:xfrm>
              <a:off x="3552" y="3120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19" name="Oval 28"/>
            <p:cNvSpPr>
              <a:spLocks noChangeArrowheads="1"/>
            </p:cNvSpPr>
            <p:nvPr/>
          </p:nvSpPr>
          <p:spPr bwMode="auto">
            <a:xfrm>
              <a:off x="2112" y="2880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  <p:sp>
          <p:nvSpPr>
            <p:cNvPr id="19520" name="Oval 29"/>
            <p:cNvSpPr>
              <a:spLocks noChangeArrowheads="1"/>
            </p:cNvSpPr>
            <p:nvPr/>
          </p:nvSpPr>
          <p:spPr bwMode="auto">
            <a:xfrm>
              <a:off x="1536" y="2880"/>
              <a:ext cx="96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-</a:t>
              </a:r>
            </a:p>
          </p:txBody>
        </p:sp>
      </p:grpSp>
      <p:sp>
        <p:nvSpPr>
          <p:cNvPr id="19461" name="Text Box 58"/>
          <p:cNvSpPr txBox="1">
            <a:spLocks noChangeArrowheads="1"/>
          </p:cNvSpPr>
          <p:nvPr/>
        </p:nvSpPr>
        <p:spPr bwMode="auto">
          <a:xfrm>
            <a:off x="638175" y="1712913"/>
            <a:ext cx="120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Time t = 0</a:t>
            </a:r>
          </a:p>
        </p:txBody>
      </p:sp>
      <p:sp>
        <p:nvSpPr>
          <p:cNvPr id="19462" name="Text Box 59"/>
          <p:cNvSpPr txBox="1">
            <a:spLocks noChangeArrowheads="1"/>
          </p:cNvSpPr>
          <p:nvPr/>
        </p:nvSpPr>
        <p:spPr bwMode="auto">
          <a:xfrm>
            <a:off x="361950" y="489108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Time t &gt;&gt; 0</a:t>
            </a:r>
          </a:p>
        </p:txBody>
      </p:sp>
      <p:grpSp>
        <p:nvGrpSpPr>
          <p:cNvPr id="126" name="Group 66"/>
          <p:cNvGrpSpPr>
            <a:grpSpLocks/>
          </p:cNvGrpSpPr>
          <p:nvPr/>
        </p:nvGrpSpPr>
        <p:grpSpPr bwMode="auto">
          <a:xfrm>
            <a:off x="1435100" y="3986213"/>
            <a:ext cx="6942138" cy="2795587"/>
            <a:chOff x="922" y="2511"/>
            <a:chExt cx="4373" cy="1761"/>
          </a:xfrm>
        </p:grpSpPr>
        <p:grpSp>
          <p:nvGrpSpPr>
            <p:cNvPr id="19465" name="Group 70"/>
            <p:cNvGrpSpPr>
              <a:grpSpLocks/>
            </p:cNvGrpSpPr>
            <p:nvPr/>
          </p:nvGrpSpPr>
          <p:grpSpPr bwMode="auto">
            <a:xfrm>
              <a:off x="922" y="3630"/>
              <a:ext cx="3936" cy="642"/>
              <a:chOff x="922" y="3630"/>
              <a:chExt cx="3936" cy="642"/>
            </a:xfrm>
          </p:grpSpPr>
          <p:sp>
            <p:nvSpPr>
              <p:cNvPr id="19473" name="Rectangle 31"/>
              <p:cNvSpPr>
                <a:spLocks noChangeArrowheads="1"/>
              </p:cNvSpPr>
              <p:nvPr/>
            </p:nvSpPr>
            <p:spPr bwMode="auto">
              <a:xfrm>
                <a:off x="922" y="3630"/>
                <a:ext cx="3936" cy="6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/>
                  <a:t>+	+	+	+	+	+	+</a:t>
                </a:r>
              </a:p>
              <a:p>
                <a:pPr algn="ctr"/>
                <a:r>
                  <a:rPr lang="en-US" sz="1800"/>
                  <a:t>+	+	+	+	+	+	+</a:t>
                </a:r>
              </a:p>
              <a:p>
                <a:pPr algn="ctr"/>
                <a:r>
                  <a:rPr lang="en-US" sz="1800"/>
                  <a:t>+	+	+	+	+	+	+</a:t>
                </a:r>
              </a:p>
            </p:txBody>
          </p:sp>
          <p:sp>
            <p:nvSpPr>
              <p:cNvPr id="19474" name="Oval 32"/>
              <p:cNvSpPr>
                <a:spLocks noChangeArrowheads="1"/>
              </p:cNvSpPr>
              <p:nvPr/>
            </p:nvSpPr>
            <p:spPr bwMode="auto">
              <a:xfrm>
                <a:off x="2938" y="3696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75" name="Oval 33"/>
              <p:cNvSpPr>
                <a:spLocks noChangeArrowheads="1"/>
              </p:cNvSpPr>
              <p:nvPr/>
            </p:nvSpPr>
            <p:spPr bwMode="auto">
              <a:xfrm>
                <a:off x="2122" y="3840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76" name="Oval 34"/>
              <p:cNvSpPr>
                <a:spLocks noChangeArrowheads="1"/>
              </p:cNvSpPr>
              <p:nvPr/>
            </p:nvSpPr>
            <p:spPr bwMode="auto">
              <a:xfrm>
                <a:off x="2938" y="4014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77" name="Oval 35"/>
              <p:cNvSpPr>
                <a:spLocks noChangeArrowheads="1"/>
              </p:cNvSpPr>
              <p:nvPr/>
            </p:nvSpPr>
            <p:spPr bwMode="auto">
              <a:xfrm>
                <a:off x="3802" y="3966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78" name="Oval 36"/>
              <p:cNvSpPr>
                <a:spLocks noChangeArrowheads="1"/>
              </p:cNvSpPr>
              <p:nvPr/>
            </p:nvSpPr>
            <p:spPr bwMode="auto">
              <a:xfrm>
                <a:off x="4618" y="391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79" name="Oval 37"/>
              <p:cNvSpPr>
                <a:spLocks noChangeArrowheads="1"/>
              </p:cNvSpPr>
              <p:nvPr/>
            </p:nvSpPr>
            <p:spPr bwMode="auto">
              <a:xfrm>
                <a:off x="3658" y="3726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0" name="Oval 38"/>
              <p:cNvSpPr>
                <a:spLocks noChangeArrowheads="1"/>
              </p:cNvSpPr>
              <p:nvPr/>
            </p:nvSpPr>
            <p:spPr bwMode="auto">
              <a:xfrm>
                <a:off x="2650" y="3696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1" name="Oval 39"/>
              <p:cNvSpPr>
                <a:spLocks noChangeArrowheads="1"/>
              </p:cNvSpPr>
              <p:nvPr/>
            </p:nvSpPr>
            <p:spPr bwMode="auto">
              <a:xfrm>
                <a:off x="1882" y="3774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2" name="Oval 40"/>
              <p:cNvSpPr>
                <a:spLocks noChangeArrowheads="1"/>
              </p:cNvSpPr>
              <p:nvPr/>
            </p:nvSpPr>
            <p:spPr bwMode="auto">
              <a:xfrm>
                <a:off x="1306" y="4062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3" name="Oval 41"/>
              <p:cNvSpPr>
                <a:spLocks noChangeArrowheads="1"/>
              </p:cNvSpPr>
              <p:nvPr/>
            </p:nvSpPr>
            <p:spPr bwMode="auto">
              <a:xfrm>
                <a:off x="2458" y="388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4" name="Oval 42"/>
              <p:cNvSpPr>
                <a:spLocks noChangeArrowheads="1"/>
              </p:cNvSpPr>
              <p:nvPr/>
            </p:nvSpPr>
            <p:spPr bwMode="auto">
              <a:xfrm>
                <a:off x="3178" y="3774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5" name="Oval 43"/>
              <p:cNvSpPr>
                <a:spLocks noChangeArrowheads="1"/>
              </p:cNvSpPr>
              <p:nvPr/>
            </p:nvSpPr>
            <p:spPr bwMode="auto">
              <a:xfrm>
                <a:off x="3562" y="3936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6" name="Oval 44"/>
              <p:cNvSpPr>
                <a:spLocks noChangeArrowheads="1"/>
              </p:cNvSpPr>
              <p:nvPr/>
            </p:nvSpPr>
            <p:spPr bwMode="auto">
              <a:xfrm>
                <a:off x="4186" y="391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7" name="Oval 45"/>
              <p:cNvSpPr>
                <a:spLocks noChangeArrowheads="1"/>
              </p:cNvSpPr>
              <p:nvPr/>
            </p:nvSpPr>
            <p:spPr bwMode="auto">
              <a:xfrm>
                <a:off x="3226" y="364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8" name="Oval 46"/>
              <p:cNvSpPr>
                <a:spLocks noChangeArrowheads="1"/>
              </p:cNvSpPr>
              <p:nvPr/>
            </p:nvSpPr>
            <p:spPr bwMode="auto">
              <a:xfrm>
                <a:off x="3898" y="3792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89" name="Oval 47"/>
              <p:cNvSpPr>
                <a:spLocks noChangeArrowheads="1"/>
              </p:cNvSpPr>
              <p:nvPr/>
            </p:nvSpPr>
            <p:spPr bwMode="auto">
              <a:xfrm>
                <a:off x="3322" y="4032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0" name="Oval 48"/>
              <p:cNvSpPr>
                <a:spLocks noChangeArrowheads="1"/>
              </p:cNvSpPr>
              <p:nvPr/>
            </p:nvSpPr>
            <p:spPr bwMode="auto">
              <a:xfrm>
                <a:off x="3130" y="3984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1" name="Oval 49"/>
              <p:cNvSpPr>
                <a:spLocks noChangeArrowheads="1"/>
              </p:cNvSpPr>
              <p:nvPr/>
            </p:nvSpPr>
            <p:spPr bwMode="auto">
              <a:xfrm>
                <a:off x="2074" y="4014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2" name="Oval 50"/>
              <p:cNvSpPr>
                <a:spLocks noChangeArrowheads="1"/>
              </p:cNvSpPr>
              <p:nvPr/>
            </p:nvSpPr>
            <p:spPr bwMode="auto">
              <a:xfrm>
                <a:off x="1546" y="391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3" name="Oval 51"/>
              <p:cNvSpPr>
                <a:spLocks noChangeArrowheads="1"/>
              </p:cNvSpPr>
              <p:nvPr/>
            </p:nvSpPr>
            <p:spPr bwMode="auto">
              <a:xfrm>
                <a:off x="2650" y="3936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4" name="Oval 52"/>
              <p:cNvSpPr>
                <a:spLocks noChangeArrowheads="1"/>
              </p:cNvSpPr>
              <p:nvPr/>
            </p:nvSpPr>
            <p:spPr bwMode="auto">
              <a:xfrm>
                <a:off x="3370" y="3840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5" name="Oval 53"/>
              <p:cNvSpPr>
                <a:spLocks noChangeArrowheads="1"/>
              </p:cNvSpPr>
              <p:nvPr/>
            </p:nvSpPr>
            <p:spPr bwMode="auto">
              <a:xfrm>
                <a:off x="2122" y="367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  <p:sp>
            <p:nvSpPr>
              <p:cNvPr id="19496" name="Oval 54"/>
              <p:cNvSpPr>
                <a:spLocks noChangeArrowheads="1"/>
              </p:cNvSpPr>
              <p:nvPr/>
            </p:nvSpPr>
            <p:spPr bwMode="auto">
              <a:xfrm>
                <a:off x="2458" y="3678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-</a:t>
                </a:r>
              </a:p>
            </p:txBody>
          </p:sp>
        </p:grpSp>
        <p:sp>
          <p:nvSpPr>
            <p:cNvPr id="19466" name="Line 61"/>
            <p:cNvSpPr>
              <a:spLocks noChangeShapeType="1"/>
            </p:cNvSpPr>
            <p:nvPr/>
          </p:nvSpPr>
          <p:spPr bwMode="auto">
            <a:xfrm>
              <a:off x="5008" y="29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64"/>
            <p:cNvSpPr>
              <a:spLocks noChangeShapeType="1"/>
            </p:cNvSpPr>
            <p:nvPr/>
          </p:nvSpPr>
          <p:spPr bwMode="auto">
            <a:xfrm>
              <a:off x="4670" y="3029"/>
              <a:ext cx="1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65"/>
            <p:cNvSpPr>
              <a:spLocks noChangeShapeType="1"/>
            </p:cNvSpPr>
            <p:nvPr/>
          </p:nvSpPr>
          <p:spPr bwMode="auto">
            <a:xfrm flipH="1">
              <a:off x="3626" y="3168"/>
              <a:ext cx="1568" cy="4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66"/>
            <p:cNvSpPr>
              <a:spLocks noChangeShapeType="1"/>
            </p:cNvSpPr>
            <p:nvPr/>
          </p:nvSpPr>
          <p:spPr bwMode="auto">
            <a:xfrm flipH="1">
              <a:off x="3241" y="2784"/>
              <a:ext cx="993" cy="6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Rectangle 67"/>
            <p:cNvSpPr>
              <a:spLocks noChangeArrowheads="1"/>
            </p:cNvSpPr>
            <p:nvPr/>
          </p:nvSpPr>
          <p:spPr bwMode="auto">
            <a:xfrm>
              <a:off x="3228" y="3456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19471" name="Picture 8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4050"/>
              <a:ext cx="927" cy="212"/>
            </a:xfrm>
            <a:prstGeom prst="rect">
              <a:avLst/>
            </a:prstGeom>
            <a:solidFill>
              <a:srgbClr val="B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8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2511"/>
              <a:ext cx="101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4" name="Picture 1" descr="l4s17 cop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695325"/>
            <a:ext cx="258286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ChangeArrowheads="1"/>
          </p:cNvSpPr>
          <p:nvPr/>
        </p:nvSpPr>
        <p:spPr bwMode="auto">
          <a:xfrm>
            <a:off x="1825625" y="342900"/>
            <a:ext cx="555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cs typeface="Trebuchet MS" charset="0"/>
              </a:rPr>
              <a:t>Point Charges Near Perfect Conductors</a:t>
            </a:r>
          </a:p>
        </p:txBody>
      </p:sp>
      <p:sp>
        <p:nvSpPr>
          <p:cNvPr id="20482" name="Rectangle 43"/>
          <p:cNvSpPr>
            <a:spLocks noChangeArrowheads="1"/>
          </p:cNvSpPr>
          <p:nvPr/>
        </p:nvSpPr>
        <p:spPr bwMode="auto">
          <a:xfrm>
            <a:off x="2706688" y="4467225"/>
            <a:ext cx="3700462" cy="84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0483" name="Rectangle 44"/>
          <p:cNvSpPr>
            <a:spLocks noChangeArrowheads="1"/>
          </p:cNvSpPr>
          <p:nvPr/>
        </p:nvSpPr>
        <p:spPr bwMode="auto">
          <a:xfrm>
            <a:off x="2765425" y="6110288"/>
            <a:ext cx="3700463" cy="84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84" name="Rectangle 45"/>
          <p:cNvSpPr>
            <a:spLocks noChangeArrowheads="1"/>
          </p:cNvSpPr>
          <p:nvPr/>
        </p:nvSpPr>
        <p:spPr bwMode="auto">
          <a:xfrm>
            <a:off x="2701925" y="3263900"/>
            <a:ext cx="3700463" cy="84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0485" name="Freeform 46"/>
          <p:cNvSpPr>
            <a:spLocks/>
          </p:cNvSpPr>
          <p:nvPr/>
        </p:nvSpPr>
        <p:spPr bwMode="auto">
          <a:xfrm>
            <a:off x="3505200" y="5141913"/>
            <a:ext cx="2133600" cy="976312"/>
          </a:xfrm>
          <a:custGeom>
            <a:avLst/>
            <a:gdLst>
              <a:gd name="T0" fmla="*/ 0 w 1344"/>
              <a:gd name="T1" fmla="*/ 2147483647 h 615"/>
              <a:gd name="T2" fmla="*/ 2147483647 w 1344"/>
              <a:gd name="T3" fmla="*/ 2147483647 h 615"/>
              <a:gd name="T4" fmla="*/ 2147483647 w 1344"/>
              <a:gd name="T5" fmla="*/ 2147483647 h 615"/>
              <a:gd name="T6" fmla="*/ 2147483647 w 1344"/>
              <a:gd name="T7" fmla="*/ 2147483647 h 615"/>
              <a:gd name="T8" fmla="*/ 2147483647 w 1344"/>
              <a:gd name="T9" fmla="*/ 2147483647 h 615"/>
              <a:gd name="T10" fmla="*/ 2147483647 w 1344"/>
              <a:gd name="T11" fmla="*/ 2147483647 h 615"/>
              <a:gd name="T12" fmla="*/ 2147483647 w 1344"/>
              <a:gd name="T13" fmla="*/ 2147483647 h 615"/>
              <a:gd name="T14" fmla="*/ 2147483647 w 1344"/>
              <a:gd name="T15" fmla="*/ 2147483647 h 615"/>
              <a:gd name="T16" fmla="*/ 2147483647 w 1344"/>
              <a:gd name="T17" fmla="*/ 2147483647 h 615"/>
              <a:gd name="T18" fmla="*/ 2147483647 w 1344"/>
              <a:gd name="T19" fmla="*/ 2147483647 h 6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4"/>
              <a:gd name="T31" fmla="*/ 0 h 615"/>
              <a:gd name="T32" fmla="*/ 1344 w 1344"/>
              <a:gd name="T33" fmla="*/ 615 h 6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4" h="615">
                <a:moveTo>
                  <a:pt x="0" y="615"/>
                </a:moveTo>
                <a:cubicBezTo>
                  <a:pt x="22" y="608"/>
                  <a:pt x="79" y="598"/>
                  <a:pt x="132" y="571"/>
                </a:cubicBezTo>
                <a:cubicBezTo>
                  <a:pt x="185" y="544"/>
                  <a:pt x="246" y="532"/>
                  <a:pt x="320" y="451"/>
                </a:cubicBezTo>
                <a:cubicBezTo>
                  <a:pt x="394" y="370"/>
                  <a:pt x="515" y="162"/>
                  <a:pt x="576" y="87"/>
                </a:cubicBezTo>
                <a:cubicBezTo>
                  <a:pt x="637" y="12"/>
                  <a:pt x="646" y="0"/>
                  <a:pt x="684" y="3"/>
                </a:cubicBezTo>
                <a:cubicBezTo>
                  <a:pt x="722" y="6"/>
                  <a:pt x="757" y="49"/>
                  <a:pt x="804" y="107"/>
                </a:cubicBezTo>
                <a:cubicBezTo>
                  <a:pt x="851" y="165"/>
                  <a:pt x="912" y="282"/>
                  <a:pt x="968" y="351"/>
                </a:cubicBezTo>
                <a:cubicBezTo>
                  <a:pt x="1024" y="420"/>
                  <a:pt x="1089" y="482"/>
                  <a:pt x="1140" y="523"/>
                </a:cubicBezTo>
                <a:cubicBezTo>
                  <a:pt x="1191" y="564"/>
                  <a:pt x="1242" y="580"/>
                  <a:pt x="1276" y="595"/>
                </a:cubicBezTo>
                <a:cubicBezTo>
                  <a:pt x="1310" y="610"/>
                  <a:pt x="1330" y="611"/>
                  <a:pt x="1344" y="61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Freeform 47"/>
          <p:cNvSpPr>
            <a:spLocks/>
          </p:cNvSpPr>
          <p:nvPr/>
        </p:nvSpPr>
        <p:spPr bwMode="auto">
          <a:xfrm>
            <a:off x="2895600" y="5737225"/>
            <a:ext cx="3505200" cy="358775"/>
          </a:xfrm>
          <a:custGeom>
            <a:avLst/>
            <a:gdLst>
              <a:gd name="T0" fmla="*/ 0 w 2208"/>
              <a:gd name="T1" fmla="*/ 2147483647 h 226"/>
              <a:gd name="T2" fmla="*/ 2147483647 w 2208"/>
              <a:gd name="T3" fmla="*/ 2147483647 h 226"/>
              <a:gd name="T4" fmla="*/ 2147483647 w 2208"/>
              <a:gd name="T5" fmla="*/ 2147483647 h 226"/>
              <a:gd name="T6" fmla="*/ 2147483647 w 2208"/>
              <a:gd name="T7" fmla="*/ 2147483647 h 226"/>
              <a:gd name="T8" fmla="*/ 2147483647 w 2208"/>
              <a:gd name="T9" fmla="*/ 2147483647 h 226"/>
              <a:gd name="T10" fmla="*/ 2147483647 w 2208"/>
              <a:gd name="T11" fmla="*/ 2147483647 h 226"/>
              <a:gd name="T12" fmla="*/ 2147483647 w 2208"/>
              <a:gd name="T13" fmla="*/ 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8"/>
              <a:gd name="T22" fmla="*/ 0 h 226"/>
              <a:gd name="T23" fmla="*/ 2208 w 2208"/>
              <a:gd name="T24" fmla="*/ 226 h 2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8" h="226">
                <a:moveTo>
                  <a:pt x="0" y="48"/>
                </a:moveTo>
                <a:cubicBezTo>
                  <a:pt x="85" y="69"/>
                  <a:pt x="363" y="148"/>
                  <a:pt x="512" y="176"/>
                </a:cubicBezTo>
                <a:cubicBezTo>
                  <a:pt x="661" y="204"/>
                  <a:pt x="777" y="209"/>
                  <a:pt x="896" y="216"/>
                </a:cubicBezTo>
                <a:cubicBezTo>
                  <a:pt x="1015" y="223"/>
                  <a:pt x="1100" y="226"/>
                  <a:pt x="1228" y="220"/>
                </a:cubicBezTo>
                <a:cubicBezTo>
                  <a:pt x="1356" y="214"/>
                  <a:pt x="1535" y="200"/>
                  <a:pt x="1664" y="180"/>
                </a:cubicBezTo>
                <a:cubicBezTo>
                  <a:pt x="1793" y="160"/>
                  <a:pt x="1909" y="130"/>
                  <a:pt x="2000" y="100"/>
                </a:cubicBezTo>
                <a:cubicBezTo>
                  <a:pt x="2091" y="70"/>
                  <a:pt x="2165" y="21"/>
                  <a:pt x="2208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Freeform 48"/>
          <p:cNvSpPr>
            <a:spLocks/>
          </p:cNvSpPr>
          <p:nvPr/>
        </p:nvSpPr>
        <p:spPr bwMode="auto">
          <a:xfrm flipV="1">
            <a:off x="2895600" y="6194425"/>
            <a:ext cx="3505200" cy="358775"/>
          </a:xfrm>
          <a:custGeom>
            <a:avLst/>
            <a:gdLst>
              <a:gd name="T0" fmla="*/ 0 w 2208"/>
              <a:gd name="T1" fmla="*/ 2147483647 h 226"/>
              <a:gd name="T2" fmla="*/ 2147483647 w 2208"/>
              <a:gd name="T3" fmla="*/ 2147483647 h 226"/>
              <a:gd name="T4" fmla="*/ 2147483647 w 2208"/>
              <a:gd name="T5" fmla="*/ 2147483647 h 226"/>
              <a:gd name="T6" fmla="*/ 2147483647 w 2208"/>
              <a:gd name="T7" fmla="*/ 2147483647 h 226"/>
              <a:gd name="T8" fmla="*/ 2147483647 w 2208"/>
              <a:gd name="T9" fmla="*/ 2147483647 h 226"/>
              <a:gd name="T10" fmla="*/ 2147483647 w 2208"/>
              <a:gd name="T11" fmla="*/ 2147483647 h 226"/>
              <a:gd name="T12" fmla="*/ 2147483647 w 2208"/>
              <a:gd name="T13" fmla="*/ 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8"/>
              <a:gd name="T22" fmla="*/ 0 h 226"/>
              <a:gd name="T23" fmla="*/ 2208 w 2208"/>
              <a:gd name="T24" fmla="*/ 226 h 2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8" h="226">
                <a:moveTo>
                  <a:pt x="0" y="48"/>
                </a:moveTo>
                <a:cubicBezTo>
                  <a:pt x="85" y="69"/>
                  <a:pt x="363" y="148"/>
                  <a:pt x="512" y="176"/>
                </a:cubicBezTo>
                <a:cubicBezTo>
                  <a:pt x="661" y="204"/>
                  <a:pt x="777" y="209"/>
                  <a:pt x="896" y="216"/>
                </a:cubicBezTo>
                <a:cubicBezTo>
                  <a:pt x="1015" y="223"/>
                  <a:pt x="1100" y="226"/>
                  <a:pt x="1228" y="220"/>
                </a:cubicBezTo>
                <a:cubicBezTo>
                  <a:pt x="1356" y="214"/>
                  <a:pt x="1535" y="200"/>
                  <a:pt x="1664" y="180"/>
                </a:cubicBezTo>
                <a:cubicBezTo>
                  <a:pt x="1793" y="160"/>
                  <a:pt x="1909" y="130"/>
                  <a:pt x="2000" y="100"/>
                </a:cubicBezTo>
                <a:cubicBezTo>
                  <a:pt x="2091" y="70"/>
                  <a:pt x="2165" y="21"/>
                  <a:pt x="2208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20488" name="Text Box 49"/>
          <p:cNvSpPr txBox="1">
            <a:spLocks noChangeArrowheads="1"/>
          </p:cNvSpPr>
          <p:nvPr/>
        </p:nvSpPr>
        <p:spPr bwMode="auto">
          <a:xfrm>
            <a:off x="3883025" y="421163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89" name="Text Box 50"/>
          <p:cNvSpPr txBox="1">
            <a:spLocks noChangeArrowheads="1"/>
          </p:cNvSpPr>
          <p:nvPr/>
        </p:nvSpPr>
        <p:spPr bwMode="auto">
          <a:xfrm>
            <a:off x="4035425" y="416242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0" name="Text Box 51"/>
          <p:cNvSpPr txBox="1">
            <a:spLocks noChangeArrowheads="1"/>
          </p:cNvSpPr>
          <p:nvPr/>
        </p:nvSpPr>
        <p:spPr bwMode="auto">
          <a:xfrm>
            <a:off x="4124325" y="42148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1" name="Text Box 52"/>
          <p:cNvSpPr txBox="1">
            <a:spLocks noChangeArrowheads="1"/>
          </p:cNvSpPr>
          <p:nvPr/>
        </p:nvSpPr>
        <p:spPr bwMode="auto">
          <a:xfrm>
            <a:off x="4137025" y="41433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2" name="Text Box 53"/>
          <p:cNvSpPr txBox="1">
            <a:spLocks noChangeArrowheads="1"/>
          </p:cNvSpPr>
          <p:nvPr/>
        </p:nvSpPr>
        <p:spPr bwMode="auto">
          <a:xfrm>
            <a:off x="4294188" y="411956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3" name="Text Box 54"/>
          <p:cNvSpPr txBox="1">
            <a:spLocks noChangeArrowheads="1"/>
          </p:cNvSpPr>
          <p:nvPr/>
        </p:nvSpPr>
        <p:spPr bwMode="auto">
          <a:xfrm>
            <a:off x="4270375" y="418782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4" name="Text Box 55"/>
          <p:cNvSpPr txBox="1">
            <a:spLocks noChangeArrowheads="1"/>
          </p:cNvSpPr>
          <p:nvPr/>
        </p:nvSpPr>
        <p:spPr bwMode="auto">
          <a:xfrm>
            <a:off x="4414838" y="41941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5" name="Text Box 56"/>
          <p:cNvSpPr txBox="1">
            <a:spLocks noChangeArrowheads="1"/>
          </p:cNvSpPr>
          <p:nvPr/>
        </p:nvSpPr>
        <p:spPr bwMode="auto">
          <a:xfrm>
            <a:off x="4410075" y="40925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6" name="Text Box 57"/>
          <p:cNvSpPr txBox="1">
            <a:spLocks noChangeArrowheads="1"/>
          </p:cNvSpPr>
          <p:nvPr/>
        </p:nvSpPr>
        <p:spPr bwMode="auto">
          <a:xfrm>
            <a:off x="4541838" y="41132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7" name="Text Box 58"/>
          <p:cNvSpPr txBox="1">
            <a:spLocks noChangeArrowheads="1"/>
          </p:cNvSpPr>
          <p:nvPr/>
        </p:nvSpPr>
        <p:spPr bwMode="auto">
          <a:xfrm>
            <a:off x="4543425" y="41894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8" name="Text Box 59"/>
          <p:cNvSpPr txBox="1">
            <a:spLocks noChangeArrowheads="1"/>
          </p:cNvSpPr>
          <p:nvPr/>
        </p:nvSpPr>
        <p:spPr bwMode="auto">
          <a:xfrm>
            <a:off x="4557713" y="42656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499" name="Text Box 60"/>
          <p:cNvSpPr txBox="1">
            <a:spLocks noChangeArrowheads="1"/>
          </p:cNvSpPr>
          <p:nvPr/>
        </p:nvSpPr>
        <p:spPr bwMode="auto">
          <a:xfrm>
            <a:off x="4694238" y="42068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500" name="Text Box 61"/>
          <p:cNvSpPr txBox="1">
            <a:spLocks noChangeArrowheads="1"/>
          </p:cNvSpPr>
          <p:nvPr/>
        </p:nvSpPr>
        <p:spPr bwMode="auto">
          <a:xfrm>
            <a:off x="4683125" y="414178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501" name="Text Box 62"/>
          <p:cNvSpPr txBox="1">
            <a:spLocks noChangeArrowheads="1"/>
          </p:cNvSpPr>
          <p:nvPr/>
        </p:nvSpPr>
        <p:spPr bwMode="auto">
          <a:xfrm>
            <a:off x="4827588" y="417036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502" name="Text Box 63"/>
          <p:cNvSpPr txBox="1">
            <a:spLocks noChangeArrowheads="1"/>
          </p:cNvSpPr>
          <p:nvPr/>
        </p:nvSpPr>
        <p:spPr bwMode="auto">
          <a:xfrm>
            <a:off x="4972050" y="421163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503" name="Text Box 64"/>
          <p:cNvSpPr txBox="1">
            <a:spLocks noChangeArrowheads="1"/>
          </p:cNvSpPr>
          <p:nvPr/>
        </p:nvSpPr>
        <p:spPr bwMode="auto">
          <a:xfrm>
            <a:off x="4822825" y="42529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504" name="Text Box 65"/>
          <p:cNvSpPr txBox="1">
            <a:spLocks noChangeArrowheads="1"/>
          </p:cNvSpPr>
          <p:nvPr/>
        </p:nvSpPr>
        <p:spPr bwMode="auto">
          <a:xfrm>
            <a:off x="5362575" y="42449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20505" name="Text Box 66"/>
          <p:cNvSpPr txBox="1">
            <a:spLocks noChangeArrowheads="1"/>
          </p:cNvSpPr>
          <p:nvPr/>
        </p:nvSpPr>
        <p:spPr bwMode="auto">
          <a:xfrm>
            <a:off x="5641975" y="42497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20506" name="Text Box 67"/>
          <p:cNvSpPr txBox="1">
            <a:spLocks noChangeArrowheads="1"/>
          </p:cNvSpPr>
          <p:nvPr/>
        </p:nvSpPr>
        <p:spPr bwMode="auto">
          <a:xfrm>
            <a:off x="5851525" y="424815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20507" name="Text Box 68"/>
          <p:cNvSpPr txBox="1">
            <a:spLocks noChangeArrowheads="1"/>
          </p:cNvSpPr>
          <p:nvPr/>
        </p:nvSpPr>
        <p:spPr bwMode="auto">
          <a:xfrm>
            <a:off x="6061075" y="424656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grpSp>
        <p:nvGrpSpPr>
          <p:cNvPr id="20508" name="Group 77"/>
          <p:cNvGrpSpPr>
            <a:grpSpLocks/>
          </p:cNvGrpSpPr>
          <p:nvPr/>
        </p:nvGrpSpPr>
        <p:grpSpPr bwMode="auto">
          <a:xfrm>
            <a:off x="5362575" y="4429125"/>
            <a:ext cx="1016000" cy="371475"/>
            <a:chOff x="3576" y="2232"/>
            <a:chExt cx="640" cy="234"/>
          </a:xfrm>
        </p:grpSpPr>
        <p:sp>
          <p:nvSpPr>
            <p:cNvPr id="20530" name="Text Box 69"/>
            <p:cNvSpPr txBox="1">
              <a:spLocks noChangeArrowheads="1"/>
            </p:cNvSpPr>
            <p:nvPr/>
          </p:nvSpPr>
          <p:spPr bwMode="auto">
            <a:xfrm>
              <a:off x="3576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31" name="Text Box 70"/>
            <p:cNvSpPr txBox="1">
              <a:spLocks noChangeArrowheads="1"/>
            </p:cNvSpPr>
            <p:nvPr/>
          </p:nvSpPr>
          <p:spPr bwMode="auto">
            <a:xfrm>
              <a:off x="3752" y="2235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32" name="Text Box 71"/>
            <p:cNvSpPr txBox="1">
              <a:spLocks noChangeArrowheads="1"/>
            </p:cNvSpPr>
            <p:nvPr/>
          </p:nvSpPr>
          <p:spPr bwMode="auto">
            <a:xfrm>
              <a:off x="3884" y="2234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33" name="Text Box 72"/>
            <p:cNvSpPr txBox="1">
              <a:spLocks noChangeArrowheads="1"/>
            </p:cNvSpPr>
            <p:nvPr/>
          </p:nvSpPr>
          <p:spPr bwMode="auto">
            <a:xfrm>
              <a:off x="4016" y="2233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</p:grpSp>
      <p:sp>
        <p:nvSpPr>
          <p:cNvPr id="20509" name="Text Box 73"/>
          <p:cNvSpPr txBox="1">
            <a:spLocks noChangeArrowheads="1"/>
          </p:cNvSpPr>
          <p:nvPr/>
        </p:nvSpPr>
        <p:spPr bwMode="auto">
          <a:xfrm>
            <a:off x="4098925" y="44196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20510" name="Text Box 74"/>
          <p:cNvSpPr txBox="1">
            <a:spLocks noChangeArrowheads="1"/>
          </p:cNvSpPr>
          <p:nvPr/>
        </p:nvSpPr>
        <p:spPr bwMode="auto">
          <a:xfrm>
            <a:off x="4332288" y="442436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20511" name="Text Box 75"/>
          <p:cNvSpPr txBox="1">
            <a:spLocks noChangeArrowheads="1"/>
          </p:cNvSpPr>
          <p:nvPr/>
        </p:nvSpPr>
        <p:spPr bwMode="auto">
          <a:xfrm>
            <a:off x="4565650" y="44227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20512" name="Text Box 76"/>
          <p:cNvSpPr txBox="1">
            <a:spLocks noChangeArrowheads="1"/>
          </p:cNvSpPr>
          <p:nvPr/>
        </p:nvSpPr>
        <p:spPr bwMode="auto">
          <a:xfrm>
            <a:off x="4797425" y="44211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grpSp>
        <p:nvGrpSpPr>
          <p:cNvPr id="20513" name="Group 78"/>
          <p:cNvGrpSpPr>
            <a:grpSpLocks/>
          </p:cNvGrpSpPr>
          <p:nvPr/>
        </p:nvGrpSpPr>
        <p:grpSpPr bwMode="auto">
          <a:xfrm flipH="1">
            <a:off x="2765425" y="4425950"/>
            <a:ext cx="1016000" cy="371475"/>
            <a:chOff x="3576" y="2232"/>
            <a:chExt cx="640" cy="234"/>
          </a:xfrm>
        </p:grpSpPr>
        <p:sp>
          <p:nvSpPr>
            <p:cNvPr id="20526" name="Text Box 79"/>
            <p:cNvSpPr txBox="1">
              <a:spLocks noChangeArrowheads="1"/>
            </p:cNvSpPr>
            <p:nvPr/>
          </p:nvSpPr>
          <p:spPr bwMode="auto">
            <a:xfrm>
              <a:off x="4016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27" name="Text Box 80"/>
            <p:cNvSpPr txBox="1">
              <a:spLocks noChangeArrowheads="1"/>
            </p:cNvSpPr>
            <p:nvPr/>
          </p:nvSpPr>
          <p:spPr bwMode="auto">
            <a:xfrm>
              <a:off x="3840" y="2235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28" name="Text Box 81"/>
            <p:cNvSpPr txBox="1">
              <a:spLocks noChangeArrowheads="1"/>
            </p:cNvSpPr>
            <p:nvPr/>
          </p:nvSpPr>
          <p:spPr bwMode="auto">
            <a:xfrm>
              <a:off x="3708" y="2234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29" name="Text Box 82"/>
            <p:cNvSpPr txBox="1">
              <a:spLocks noChangeArrowheads="1"/>
            </p:cNvSpPr>
            <p:nvPr/>
          </p:nvSpPr>
          <p:spPr bwMode="auto">
            <a:xfrm>
              <a:off x="3576" y="2233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20514" name="Group 83"/>
          <p:cNvGrpSpPr>
            <a:grpSpLocks/>
          </p:cNvGrpSpPr>
          <p:nvPr/>
        </p:nvGrpSpPr>
        <p:grpSpPr bwMode="auto">
          <a:xfrm flipH="1">
            <a:off x="2759075" y="4232275"/>
            <a:ext cx="1016000" cy="371475"/>
            <a:chOff x="3576" y="2232"/>
            <a:chExt cx="640" cy="234"/>
          </a:xfrm>
        </p:grpSpPr>
        <p:sp>
          <p:nvSpPr>
            <p:cNvPr id="20522" name="Text Box 84"/>
            <p:cNvSpPr txBox="1">
              <a:spLocks noChangeArrowheads="1"/>
            </p:cNvSpPr>
            <p:nvPr/>
          </p:nvSpPr>
          <p:spPr bwMode="auto">
            <a:xfrm>
              <a:off x="4016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23" name="Text Box 85"/>
            <p:cNvSpPr txBox="1">
              <a:spLocks noChangeArrowheads="1"/>
            </p:cNvSpPr>
            <p:nvPr/>
          </p:nvSpPr>
          <p:spPr bwMode="auto">
            <a:xfrm>
              <a:off x="3840" y="2235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24" name="Text Box 86"/>
            <p:cNvSpPr txBox="1">
              <a:spLocks noChangeArrowheads="1"/>
            </p:cNvSpPr>
            <p:nvPr/>
          </p:nvSpPr>
          <p:spPr bwMode="auto">
            <a:xfrm>
              <a:off x="3708" y="2234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525" name="Text Box 87"/>
            <p:cNvSpPr txBox="1">
              <a:spLocks noChangeArrowheads="1"/>
            </p:cNvSpPr>
            <p:nvPr/>
          </p:nvSpPr>
          <p:spPr bwMode="auto">
            <a:xfrm>
              <a:off x="3576" y="2233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</p:grpSp>
      <p:sp>
        <p:nvSpPr>
          <p:cNvPr id="20515" name="Line 88"/>
          <p:cNvSpPr>
            <a:spLocks noChangeShapeType="1"/>
          </p:cNvSpPr>
          <p:nvPr/>
        </p:nvSpPr>
        <p:spPr bwMode="auto">
          <a:xfrm flipV="1">
            <a:off x="4953000" y="5203825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89"/>
          <p:cNvSpPr>
            <a:spLocks noChangeShapeType="1"/>
          </p:cNvSpPr>
          <p:nvPr/>
        </p:nvSpPr>
        <p:spPr bwMode="auto">
          <a:xfrm flipH="1">
            <a:off x="2124075" y="58801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Line 90"/>
          <p:cNvSpPr>
            <a:spLocks noChangeShapeType="1"/>
          </p:cNvSpPr>
          <p:nvPr/>
        </p:nvSpPr>
        <p:spPr bwMode="auto">
          <a:xfrm flipH="1" flipV="1">
            <a:off x="2124075" y="60325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Text Box 91"/>
          <p:cNvSpPr txBox="1">
            <a:spLocks noChangeArrowheads="1"/>
          </p:cNvSpPr>
          <p:nvPr/>
        </p:nvSpPr>
        <p:spPr bwMode="auto">
          <a:xfrm>
            <a:off x="5915025" y="4851400"/>
            <a:ext cx="306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Trebuchet MS" charset="0"/>
              </a:rPr>
              <a:t>Negative charge on top surface of conductor</a:t>
            </a:r>
          </a:p>
        </p:txBody>
      </p:sp>
      <p:sp>
        <p:nvSpPr>
          <p:cNvPr id="20519" name="Text Box 92"/>
          <p:cNvSpPr txBox="1">
            <a:spLocks noChangeArrowheads="1"/>
          </p:cNvSpPr>
          <p:nvPr/>
        </p:nvSpPr>
        <p:spPr bwMode="auto">
          <a:xfrm>
            <a:off x="857250" y="5143500"/>
            <a:ext cx="2149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Trebuchet MS" charset="0"/>
              </a:rPr>
              <a:t>Positive charge on top and bottom surface of conductor</a:t>
            </a:r>
          </a:p>
        </p:txBody>
      </p:sp>
      <p:sp>
        <p:nvSpPr>
          <p:cNvPr id="20520" name="Oval 93"/>
          <p:cNvSpPr>
            <a:spLocks noChangeArrowheads="1"/>
          </p:cNvSpPr>
          <p:nvPr/>
        </p:nvSpPr>
        <p:spPr bwMode="auto">
          <a:xfrm>
            <a:off x="4486275" y="378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+</a:t>
            </a:r>
          </a:p>
        </p:txBody>
      </p:sp>
      <p:pic>
        <p:nvPicPr>
          <p:cNvPr id="20521" name="Picture 1" descr="atom_th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05000"/>
            <a:ext cx="3814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3505200" y="174625"/>
            <a:ext cx="5486400" cy="6111875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txBody>
          <a:bodyPr lIns="0" tIns="0" rIns="14283" bIns="0" anchor="ctr">
            <a:spAutoFit/>
          </a:bodyPr>
          <a:lstStyle/>
          <a:p>
            <a:pPr eaLnBrk="0" fontAlgn="ctr" hangingPunct="0"/>
            <a:r>
              <a:rPr lang="en-US" sz="1600" dirty="0"/>
              <a:t>In 1820, which </a:t>
            </a:r>
            <a:r>
              <a:rPr lang="en-US" sz="1600" dirty="0" err="1"/>
              <a:t>Ørsted</a:t>
            </a:r>
            <a:r>
              <a:rPr lang="en-US" sz="1600" dirty="0"/>
              <a:t> described as the happiest year of his life, </a:t>
            </a:r>
            <a:r>
              <a:rPr lang="en-US" sz="1600" dirty="0" err="1"/>
              <a:t>Ørsted</a:t>
            </a:r>
            <a:r>
              <a:rPr lang="en-US" sz="1600" dirty="0"/>
              <a:t> considered a lecture for his students focusing on electricity and magnetism that would involve a new electric battery. During a classroom demonstration, </a:t>
            </a:r>
            <a:r>
              <a:rPr lang="en-US" sz="1600" dirty="0" err="1"/>
              <a:t>Ørsted</a:t>
            </a:r>
            <a:r>
              <a:rPr lang="en-US" sz="1600" dirty="0"/>
              <a:t> saw that a compass needle deflected from magnetic north when the electric current from the battery was switched on or off. This deflection </a:t>
            </a:r>
            <a:r>
              <a:rPr lang="en-US" sz="1600" dirty="0" err="1"/>
              <a:t>interestred</a:t>
            </a:r>
            <a:r>
              <a:rPr lang="en-US" sz="1600" dirty="0"/>
              <a:t> </a:t>
            </a:r>
            <a:r>
              <a:rPr lang="en-US" sz="1600" dirty="0" err="1"/>
              <a:t>Ørsted</a:t>
            </a:r>
            <a:r>
              <a:rPr lang="en-US" sz="1600" dirty="0"/>
              <a:t> convincing him that magnetic fields might radiate from all sides of a live wire just as light and heat do. However, the initial reaction was so slight that </a:t>
            </a:r>
            <a:r>
              <a:rPr lang="en-US" sz="1600" dirty="0" err="1"/>
              <a:t>Ørsted</a:t>
            </a:r>
            <a:r>
              <a:rPr lang="en-US" sz="1600" dirty="0"/>
              <a:t> put off further research for three months until he began more intensive investigations. Shortly afterwards, </a:t>
            </a:r>
            <a:r>
              <a:rPr lang="en-US" sz="1600" dirty="0" err="1"/>
              <a:t>Ørsted's</a:t>
            </a:r>
            <a:r>
              <a:rPr lang="en-US" sz="1600" dirty="0"/>
              <a:t> findings were published, proving that an electric current produces a magnetic field as it flows through a wire. This discovery revealed the fundamental connection between electricity and magnetism, which most scientists thought to be completely unrelated phenomena. </a:t>
            </a:r>
          </a:p>
          <a:p>
            <a:pPr eaLnBrk="0" fontAlgn="ctr" hangingPunct="0"/>
            <a:endParaRPr lang="en-US" sz="1600" dirty="0"/>
          </a:p>
          <a:p>
            <a:pPr eaLnBrk="0" fontAlgn="ctr" hangingPunct="0"/>
            <a:r>
              <a:rPr lang="en-US" sz="1600" dirty="0"/>
              <a:t>His findings resulted in intensive research throughout the scientific community in electrodynamics. The findings influenced French physicist André-Marie Ampère</a:t>
            </a:r>
            <a:r>
              <a:rPr lang="ja-JP" altLang="en-US" sz="1600" dirty="0"/>
              <a:t>’</a:t>
            </a:r>
            <a:r>
              <a:rPr lang="en-US" altLang="ja-JP" sz="1600" dirty="0"/>
              <a:t>s developments of a single mathematical form to represent the magnetic forces between current-carrying conductors. </a:t>
            </a:r>
            <a:r>
              <a:rPr lang="en-US" altLang="ja-JP" sz="1600" dirty="0" err="1"/>
              <a:t>Ørsted's</a:t>
            </a:r>
            <a:r>
              <a:rPr lang="en-US" altLang="ja-JP" sz="1600" dirty="0"/>
              <a:t> discovery also represented a major step toward a unified concept of energy.</a:t>
            </a:r>
            <a:endParaRPr lang="en-US" sz="1600" dirty="0"/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3582988" y="6334125"/>
            <a:ext cx="5468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http://www.bookrags.com/biography/hans-christian-orsted-wop/</a:t>
            </a:r>
            <a:endParaRPr lang="en-US" sz="1400"/>
          </a:p>
          <a:p>
            <a:pPr algn="ctr"/>
            <a:r>
              <a:rPr lang="en-US" sz="1400"/>
              <a:t>http://en.wikipedia.org/wiki/Hans_Christian_Oersted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46075" y="974725"/>
            <a:ext cx="2636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Hans Christian Ørsted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47800"/>
            <a:ext cx="3146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685800" y="6324600"/>
            <a:ext cx="187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Picture </a:t>
            </a:r>
            <a:r>
              <a:rPr lang="en-US" sz="1200" dirty="0"/>
              <a:t>in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676400" y="381000"/>
            <a:ext cx="629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u="sng"/>
              <a:t>3</a:t>
            </a:r>
            <a:r>
              <a:rPr lang="en-US" i="1" u="sng" baseline="30000"/>
              <a:t>rd</a:t>
            </a:r>
            <a:r>
              <a:rPr lang="en-US" i="1" u="sng"/>
              <a:t> Observation: Magnetic Fields from Wires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58838" y="1495425"/>
            <a:ext cx="7446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Ampere observe that:</a:t>
            </a:r>
          </a:p>
          <a:p>
            <a:pPr eaLnBrk="1" hangingPunct="1"/>
            <a:r>
              <a:rPr lang="en-US" sz="2000"/>
              <a:t>	1) the H-field is rotationally symmetric around wire</a:t>
            </a:r>
          </a:p>
          <a:p>
            <a:pPr eaLnBrk="1" hangingPunct="1"/>
            <a:r>
              <a:rPr lang="en-US" sz="2000"/>
              <a:t>	2) the H-field falls off as 1/r</a:t>
            </a:r>
          </a:p>
          <a:p>
            <a:pPr eaLnBrk="1" hangingPunct="1"/>
            <a:r>
              <a:rPr lang="en-US" sz="2000"/>
              <a:t>	3) the H-field is proportional to the current in the wire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914400" y="6019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i="1"/>
              <a:t>Andre-Marie Ampere, </a:t>
            </a:r>
            <a:r>
              <a:rPr lang="en-US" sz="1600" i="1" u="sng"/>
              <a:t>Memoir on the Mathematical Theory of </a:t>
            </a:r>
            <a:br>
              <a:rPr lang="en-US" sz="1600" i="1" u="sng"/>
            </a:br>
            <a:r>
              <a:rPr lang="en-US" sz="1600" i="1" u="sng"/>
              <a:t>Electrodynamic Phenomena, Uniquely Deduced from Experience</a:t>
            </a:r>
            <a:r>
              <a:rPr lang="en-US" sz="1600" i="1"/>
              <a:t>  (1826) </a:t>
            </a:r>
          </a:p>
        </p:txBody>
      </p:sp>
      <p:pic>
        <p:nvPicPr>
          <p:cNvPr id="22533" name="Picture 1" descr="l6s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953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5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bf{N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bf{dA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0"/>
  <p:tag name="PICTUREFILESIZE" val="7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epsilon_o \bf{E} \cdot \bf{dA} =  \int_V \rho  dV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50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Q_{enclose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6.875"/>
  <p:tag name="PICTUREFILESIZE" val="24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overline{E}_{cond} =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18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psilon_0 \overline{E}_{tan} =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0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0.875"/>
  <p:tag name="PICTUREFILESIZE" val="46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I_{enclose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19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int_C  \overline{H} \cdot d\overline{l} =  \int_S \overline{J} \cdot d \overline{A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91"/>
  <p:tag name="PICTUREFILESIZE" val="46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H_{\phi} \, 2 \pi r = I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8"/>
  <p:tag name="PICTUREFILESIZE" val="19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verline{H}  = \frac{I}{2 \pi r} \, \hat{\phi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4"/>
  <p:tag name="PICTUREFILESIZE" val="23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_{inside}\approx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87"/>
  <p:tag name="PICTUREFILESIZE" val="20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0.875"/>
  <p:tag name="PICTUREFILESIZE" val="46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I_{enclose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19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w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5"/>
  <p:tag name="PICTUREFILESIZE" val="4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-\hat{x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7"/>
  <p:tag name="PICTUREFILESIZE" val="6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hat{x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"/>
  <p:tag name="PICTUREFILESIZE" val="5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H} = \overline{H_A} +\overline{H_B} =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6"/>
  <p:tag name="PICTUREFILESIZE" val="18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0 \,\,\,\,\,\,\,\,\,\,\,\,y&gt;a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4"/>
  <p:tag name="PICTUREFILESIZE" val="15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0 \,\,\,\,\,\,\,\,\,\,\,\,y&lt;0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4"/>
  <p:tag name="PICTUREFILESIZE" val="15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Q_{enclose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6.875"/>
  <p:tag name="PICTUREFILESIZE" val="24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H_B}=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57"/>
  <p:tag name="PICTUREFILESIZE" val="8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H_A}=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80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f}=q(\overline{E}+\overline{v} \, \rm{x} \, \mu_o \overline{H}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86"/>
  <p:tag name="PICTUREFILESIZE" val="35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epsilon_o \overline{E} \cdot d\overline{A} =  \int_V \rho  dV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5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overline{B} \cdot d\overline{A} =  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28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psilon_o \bf{E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1.875"/>
  <p:tag name="PICTUREFILESIZE" val="747"/>
</p:tagLst>
</file>

<file path=ppt/theme/theme1.xml><?xml version="1.0" encoding="utf-8"?>
<a:theme xmlns:a="http://schemas.openxmlformats.org/drawingml/2006/main" name="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1143</Words>
  <Application>Microsoft Office PowerPoint</Application>
  <PresentationFormat>On-screen Show (4:3)</PresentationFormat>
  <Paragraphs>227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Rajeev Ram</dc:creator>
  <cp:lastModifiedBy>Janet Chuang</cp:lastModifiedBy>
  <cp:revision>128</cp:revision>
  <cp:lastPrinted>2011-02-09T17:24:57Z</cp:lastPrinted>
  <dcterms:created xsi:type="dcterms:W3CDTF">2011-02-09T14:50:19Z</dcterms:created>
  <dcterms:modified xsi:type="dcterms:W3CDTF">2013-01-15T20:54:45Z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6181717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