
<file path=[Content_Types].xml><?xml version="1.0" encoding="utf-8"?>
<Types xmlns="http://schemas.openxmlformats.org/package/2006/content-types">
  <Default ContentType="image/png" Extension="png"/>
  <Default ContentType="image/x-emf" Extension="emf"/>
  <Default ContentType="image/jpeg" Extension="jpeg"/>
  <Default ContentType="application/vnd.openxmlformats-package.relationships+xml" Extension="rels"/>
  <Default ContentType="application/xml" Extension="xml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notesMaster+xml" PartName="/ppt/notesMasters/notesMaster1.xml"/>
  <Override ContentType="application/vnd.openxmlformats-officedocument.presentationml.handoutMaster+xml" PartName="/ppt/handoutMasters/handoutMaster1.xml"/>
  <Override ContentType="application/vnd.openxmlformats-officedocument.presentationml.tags+xml" PartName="/ppt/tags/tag1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tags+xml" PartName="/ppt/tags/tag2.xml"/>
  <Override ContentType="application/vnd.openxmlformats-officedocument.presentationml.tags+xml" PartName="/ppt/tags/tag3.xml"/>
  <Override ContentType="application/vnd.openxmlformats-officedocument.presentationml.tags+xml" PartName="/ppt/tags/tag4.xml"/>
  <Override ContentType="application/vnd.openxmlformats-officedocument.presentationml.tags+xml" PartName="/ppt/tags/tag5.xml"/>
  <Override ContentType="application/vnd.openxmlformats-officedocument.presentationml.tags+xml" PartName="/ppt/tags/tag6.xml"/>
  <Override ContentType="application/vnd.openxmlformats-officedocument.presentationml.tags+xml" PartName="/ppt/tags/tag7.xml"/>
  <Override ContentType="application/vnd.openxmlformats-officedocument.presentationml.tags+xml" PartName="/ppt/tags/tag8.xml"/>
  <Override ContentType="application/vnd.openxmlformats-officedocument.presentationml.tags+xml" PartName="/ppt/tags/tag9.xml"/>
  <Override ContentType="application/vnd.openxmlformats-officedocument.presentationml.tags+xml" PartName="/ppt/tags/tag10.xml"/>
  <Override ContentType="application/vnd.openxmlformats-officedocument.presentationml.tags+xml" PartName="/ppt/tags/tag11.xml"/>
  <Override ContentType="application/vnd.openxmlformats-officedocument.presentationml.tags+xml" PartName="/ppt/tags/tag12.xml"/>
  <Override ContentType="application/vnd.openxmlformats-officedocument.presentationml.tags+xml" PartName="/ppt/tags/tag13.xml"/>
  <Override ContentType="application/vnd.openxmlformats-officedocument.presentationml.tags+xml" PartName="/ppt/tags/tag14.xml"/>
  <Override ContentType="application/vnd.openxmlformats-officedocument.presentationml.tags+xml" PartName="/ppt/tags/tag15.xml"/>
  <Override ContentType="application/vnd.openxmlformats-officedocument.presentationml.tags+xml" PartName="/ppt/tags/tag16.xml"/>
  <Override ContentType="application/vnd.openxmlformats-officedocument.presentationml.tags+xml" PartName="/ppt/tags/tag17.xml"/>
  <Override ContentType="application/vnd.openxmlformats-officedocument.presentationml.tags+xml" PartName="/ppt/tags/tag18.xml"/>
  <Override ContentType="application/vnd.openxmlformats-officedocument.presentationml.tags+xml" PartName="/ppt/tags/tag19.xml"/>
  <Override ContentType="application/vnd.openxmlformats-officedocument.presentationml.tags+xml" PartName="/ppt/tags/tag20.xml"/>
  <Override ContentType="application/vnd.openxmlformats-officedocument.presentationml.tags+xml" PartName="/ppt/tags/tag21.xml"/>
  <Override ContentType="application/vnd.openxmlformats-officedocument.presentationml.tags+xml" PartName="/ppt/tags/tag22.xml"/>
  <Override ContentType="application/vnd.openxmlformats-officedocument.presentationml.tags+xml" PartName="/ppt/tags/tag23.xml"/>
  <Override ContentType="application/vnd.openxmlformats-officedocument.presentationml.tags+xml" PartName="/ppt/tags/tag24.xml"/>
  <Override ContentType="application/vnd.openxmlformats-officedocument.presentationml.tags+xml" PartName="/ppt/tags/tag25.xml"/>
  <Override ContentType="application/vnd.openxmlformats-officedocument.presentationml.tags+xml" PartName="/ppt/tags/tag26.xml"/>
  <Override ContentType="application/vnd.openxmlformats-officedocument.presentationml.tags+xml" PartName="/ppt/tags/tag27.xml"/>
  <Override ContentType="application/vnd.openxmlformats-officedocument.presentationml.tags+xml" PartName="/ppt/tags/tag28.xml"/>
  <Override ContentType="application/vnd.openxmlformats-officedocument.presentationml.tags+xml" PartName="/ppt/tags/tag29.xml"/>
  <Override ContentType="application/vnd.openxmlformats-officedocument.presentationml.tags+xml" PartName="/ppt/tags/tag30.xml"/>
  <Override ContentType="application/vnd.openxmlformats-officedocument.presentationml.tags+xml" PartName="/ppt/tags/tag31.xml"/>
  <Override ContentType="application/vnd.openxmlformats-officedocument.presentationml.tags+xml" PartName="/ppt/tags/tag32.xml"/>
  <Override ContentType="application/vnd.openxmlformats-officedocument.presentationml.tags+xml" PartName="/ppt/tags/tag33.xml"/>
  <Override ContentType="application/vnd.openxmlformats-officedocument.presentationml.tags+xml" PartName="/ppt/tags/tag34.xml"/>
  <Override ContentType="application/vnd.openxmlformats-officedocument.presentationml.tags+xml" PartName="/ppt/tags/tag35.xml"/>
  <Override ContentType="application/vnd.openxmlformats-officedocument.presentationml.tags+xml" PartName="/ppt/tags/tag36.xml"/>
  <Override ContentType="application/vnd.openxmlformats-officedocument.presentationml.tags+xml" PartName="/ppt/tags/tag37.xml"/>
  <Override ContentType="application/vnd.openxmlformats-officedocument.presentationml.tags+xml" PartName="/ppt/tags/tag38.xml"/>
  <Override ContentType="application/vnd.openxmlformats-officedocument.presentationml.tags+xml" PartName="/ppt/tags/tag39.xml"/>
  <Override ContentType="application/vnd.openxmlformats-officedocument.presentationml.tags+xml" PartName="/ppt/tags/tag40.xml"/>
  <Override ContentType="application/vnd.openxmlformats-officedocument.presentationml.tags+xml" PartName="/ppt/tags/tag41.xml"/>
  <Override ContentType="application/vnd.openxmlformats-officedocument.presentationml.tags+xml" PartName="/ppt/tags/tag42.xml"/>
  <Override ContentType="application/vnd.openxmlformats-officedocument.presentationml.tags+xml" PartName="/ppt/tags/tag43.xml"/>
  <Override ContentType="application/vnd.openxmlformats-officedocument.presentationml.tags+xml" PartName="/ppt/tags/tag44.xml"/>
  <Override ContentType="application/vnd.openxmlformats-officedocument.presentationml.tags+xml" PartName="/ppt/tags/tag45.xml"/>
  <Override ContentType="application/vnd.openxmlformats-officedocument.presentationml.tags+xml" PartName="/ppt/tags/tag46.xml"/>
  <Override ContentType="application/vnd.openxmlformats-officedocument.presentationml.tags+xml" PartName="/ppt/tags/tag47.xml"/>
  <Override ContentType="application/vnd.openxmlformats-officedocument.presentationml.tags+xml" PartName="/ppt/tags/tag48.xml"/>
  <Override ContentType="application/vnd.openxmlformats-officedocument.presentationml.tags+xml" PartName="/ppt/tags/tag49.xml"/>
  <Override ContentType="application/vnd.openxmlformats-officedocument.presentationml.tags+xml" PartName="/ppt/tags/tag50.xml"/>
  <Override ContentType="application/vnd.openxmlformats-officedocument.presentationml.tags+xml" PartName="/ppt/tags/tag51.xml"/>
  <Override ContentType="application/vnd.openxmlformats-officedocument.presentationml.tags+xml" PartName="/ppt/tags/tag52.xml"/>
  <Override ContentType="application/vnd.openxmlformats-officedocument.presentationml.tags+xml" PartName="/ppt/tags/tag53.xml"/>
  <Override ContentType="application/vnd.openxmlformats-officedocument.presentationml.tags+xml" PartName="/ppt/tags/tag54.xml"/>
  <Override ContentType="application/vnd.openxmlformats-officedocument.presentationml.tags+xml" PartName="/ppt/tags/tag55.xml"/>
  <Override ContentType="application/vnd.openxmlformats-officedocument.presentationml.tags+xml" PartName="/ppt/tags/tag56.xml"/>
  <Override ContentType="application/vnd.openxmlformats-officedocument.presentationml.tags+xml" PartName="/ppt/tags/tag57.xml"/>
  <Override ContentType="application/vnd.openxmlformats-officedocument.presentationml.tags+xml" PartName="/ppt/tags/tag58.xml"/>
  <Override ContentType="application/vnd.openxmlformats-officedocument.presentationml.tags+xml" PartName="/ppt/tags/tag59.xml"/>
  <Override ContentType="application/vnd.openxmlformats-officedocument.presentationml.tags+xml" PartName="/ppt/tags/tag60.xml"/>
  <Override ContentType="application/vnd.openxmlformats-officedocument.presentationml.notesSlide+xml" PartName="/ppt/notesSlides/notesSlide1.xml"/>
  <Override ContentType="application/vnd.openxmlformats-officedocument.presentationml.tags+xml" PartName="/ppt/tags/tag61.xml"/>
  <Override ContentType="application/vnd.openxmlformats-officedocument.presentationml.notesSlide+xml" PartName="/ppt/notesSlides/notesSlide2.xml"/>
  <Override ContentType="application/vnd.openxmlformats-officedocument.presentationml.tags+xml" PartName="/ppt/tags/tag62.xml"/>
  <Override ContentType="application/vnd.openxmlformats-officedocument.presentationml.notesSlide+xml" PartName="/ppt/notesSlides/notesSlide3.xml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custom-properties+xml" PartName="/docProps/custom.xml"/>
</Types>
</file>

<file path=_rels/.rels><?xml version="1.0" encoding="UTF-8" standalone="yes" ?><Relationships xmlns="http://schemas.openxmlformats.org/package/2006/relationships"><Relationship Id="rId3" Target="docProps/core.xml" Type="http://schemas.openxmlformats.org/package/2006/relationships/metadata/core-properties"/><Relationship Id="rId2" Target="docProps/thumbnail.jpeg" Type="http://schemas.openxmlformats.org/package/2006/relationships/metadata/thumbnail"/><Relationship Id="rId1" Target="ppt/presentation.xml" Type="http://schemas.openxmlformats.org/officeDocument/2006/relationships/officeDocument"/><Relationship Id="rId4" Target="docProps/app.xml" Type="http://schemas.openxmlformats.org/officeDocument/2006/relationships/extended-properties"/><Relationship Id="rId5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82" r:id="rId2"/>
    <p:sldId id="303" r:id="rId3"/>
    <p:sldId id="286" r:id="rId4"/>
    <p:sldId id="306" r:id="rId5"/>
    <p:sldId id="305" r:id="rId6"/>
    <p:sldId id="298" r:id="rId7"/>
    <p:sldId id="307" r:id="rId8"/>
    <p:sldId id="308" r:id="rId9"/>
    <p:sldId id="310" r:id="rId10"/>
    <p:sldId id="299" r:id="rId11"/>
    <p:sldId id="311" r:id="rId12"/>
    <p:sldId id="322" r:id="rId13"/>
    <p:sldId id="312" r:id="rId14"/>
    <p:sldId id="319" r:id="rId15"/>
    <p:sldId id="320" r:id="rId16"/>
    <p:sldId id="321" r:id="rId17"/>
    <p:sldId id="314" r:id="rId18"/>
    <p:sldId id="315" r:id="rId19"/>
    <p:sldId id="316" r:id="rId20"/>
    <p:sldId id="313" r:id="rId21"/>
    <p:sldId id="317" r:id="rId22"/>
    <p:sldId id="318" r:id="rId23"/>
    <p:sldId id="323" r:id="rId24"/>
    <p:sldId id="324" r:id="rId25"/>
  </p:sldIdLst>
  <p:sldSz cx="9144000" cy="6858000" type="screen4x3"/>
  <p:notesSz cx="7315200" cy="9601200"/>
  <p:custDataLst>
    <p:tags r:id="rId28"/>
  </p:custData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MS PGothic" pitchFamily="34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MS PGothic" pitchFamily="34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MS PGothic" pitchFamily="34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MS PGothic" pitchFamily="34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5388C8"/>
    <a:srgbClr val="2651CE"/>
    <a:srgbClr val="0000D9"/>
    <a:srgbClr val="00D1CC"/>
    <a:srgbClr val="3D84DB"/>
    <a:srgbClr val="DDDDDD"/>
    <a:srgbClr val="C0C0C0"/>
    <a:srgbClr val="E94B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422" y="-3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44000"/>
            <a:ext cx="35052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r>
              <a:rPr lang="en-US"/>
              <a:t>12 – Introduction to the Energy Method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343400" y="914400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D5D04588-2569-413C-907D-E8792BDB79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r>
              <a:rPr lang="en-US"/>
              <a:t>6.007 – OCW</a:t>
            </a:r>
          </a:p>
        </p:txBody>
      </p:sp>
    </p:spTree>
    <p:extLst>
      <p:ext uri="{BB962C8B-B14F-4D97-AF65-F5344CB8AC3E}">
        <p14:creationId xmlns:p14="http://schemas.microsoft.com/office/powerpoint/2010/main" val="11524225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 smtClean="0">
                <a:latin typeface="Arial" pitchFamily="34" charset="0"/>
              </a:defRPr>
            </a:lvl1pPr>
          </a:lstStyle>
          <a:p>
            <a:pPr>
              <a:defRPr/>
            </a:pPr>
            <a:fld id="{AEF310D6-8248-4D40-B57E-99BCFD3C43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85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fld id="{D679FF75-82A5-4621-8DAC-AF3AA3721F8F}" type="slidenum">
              <a:rPr lang="en-US">
                <a:latin typeface="Arial" pitchFamily="34" charset="0"/>
              </a:rPr>
              <a:pPr eaLnBrk="1" hangingPunct="1"/>
              <a:t>21</a:t>
            </a:fld>
            <a:endParaRPr lang="en-US">
              <a:latin typeface="Arial" pitchFamily="34" charset="0"/>
            </a:endParaRPr>
          </a:p>
        </p:txBody>
      </p:sp>
      <p:sp>
        <p:nvSpPr>
          <p:cNvPr id="276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fld id="{3376657F-96A2-445A-913A-FEE7A83DCE83}" type="slidenum">
              <a:rPr lang="en-US">
                <a:latin typeface="Arial" pitchFamily="34" charset="0"/>
              </a:rPr>
              <a:pPr eaLnBrk="1" hangingPunct="1"/>
              <a:t>22</a:t>
            </a:fld>
            <a:endParaRPr lang="en-US">
              <a:latin typeface="Arial" pitchFamily="34" charset="0"/>
            </a:endParaRPr>
          </a:p>
        </p:txBody>
      </p:sp>
      <p:sp>
        <p:nvSpPr>
          <p:cNvPr id="286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fld id="{3779C794-C39E-4C10-AE3E-41BC9854985D}" type="slidenum">
              <a:rPr lang="en-US">
                <a:latin typeface="Arial" pitchFamily="34" charset="0"/>
              </a:rPr>
              <a:pPr eaLnBrk="1" hangingPunct="1"/>
              <a:t>24</a:t>
            </a:fld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954AA0-992D-4785-A18F-EC723DD811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919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C076A-1827-44F5-825E-77B2A8FB95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541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9DC238-5CEE-42B7-A788-2AEDE3EA4D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78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ACAEEE-2830-4ABF-A8D0-2238CAF818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318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4F031-10D1-4E00-B320-A015EBC3A0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750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53D47-F5C0-46AF-8CC6-3A39D4467A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449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2DA16-FA4F-4081-B5D2-BCC210A12E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87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683FD-8A5F-4B82-A28B-325F7B3BCD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293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184C70-D271-42D0-A772-CFF28CFAFF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343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F01C0E-7D31-4A30-8E7C-444901E97B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94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8E9A3-CA18-405F-9A6E-324D6AD44B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97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fld id="{7B5B26BB-1293-4F01-A969-DCC6C69A8E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tags" Target="../tags/tag38.xml"/><Relationship Id="rId7" Type="http://schemas.openxmlformats.org/officeDocument/2006/relationships/image" Target="../media/image46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4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8.emf"/><Relationship Id="rId4" Type="http://schemas.openxmlformats.org/officeDocument/2006/relationships/tags" Target="../tags/tag39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tags" Target="../tags/tag42.xml"/><Relationship Id="rId7" Type="http://schemas.openxmlformats.org/officeDocument/2006/relationships/image" Target="../media/image50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49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3.xml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image" Target="../media/image50.png"/><Relationship Id="rId7" Type="http://schemas.openxmlformats.org/officeDocument/2006/relationships/image" Target="../media/image56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3.emf"/><Relationship Id="rId9" Type="http://schemas.openxmlformats.org/officeDocument/2006/relationships/image" Target="../media/image58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tags" Target="../tags/tag47.xml"/><Relationship Id="rId7" Type="http://schemas.openxmlformats.org/officeDocument/2006/relationships/image" Target="../media/image59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4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2.emf"/><Relationship Id="rId4" Type="http://schemas.openxmlformats.org/officeDocument/2006/relationships/tags" Target="../tags/tag48.xml"/><Relationship Id="rId9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emf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18.png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5" Type="http://schemas.openxmlformats.org/officeDocument/2006/relationships/image" Target="../media/image1.png"/><Relationship Id="rId4" Type="http://schemas.openxmlformats.org/officeDocument/2006/relationships/image" Target="../media/image7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8.xml.rels><?xml version="1.0" encoding="UTF-8" standalone="yes" ?><Relationships xmlns="http://schemas.openxmlformats.org/package/2006/relationships"><Relationship Id="rId3" Target="http://www.flickr.com/photos/artbystevejohnson/4621636807/" TargetMode="External" Type="http://schemas.openxmlformats.org/officeDocument/2006/relationships/hyperlink"/><Relationship Id="rId2" Target="../media/image74.jpeg" Type="http://schemas.openxmlformats.org/officeDocument/2006/relationships/image"/><Relationship Id="rId1" Target="../slideLayouts/slideLayout2.xml" Type="http://schemas.openxmlformats.org/officeDocument/2006/relationships/slideLayout"/><Relationship Id="rId4" Target="../media/image75.emf" Type="http://schemas.openxmlformats.org/officeDocument/2006/relationships/image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emf"/><Relationship Id="rId3" Type="http://schemas.openxmlformats.org/officeDocument/2006/relationships/tags" Target="../tags/tag55.xml"/><Relationship Id="rId7" Type="http://schemas.openxmlformats.org/officeDocument/2006/relationships/image" Target="../media/image76.emf"/><Relationship Id="rId12" Type="http://schemas.openxmlformats.org/officeDocument/2006/relationships/image" Target="../media/image81.pn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80.png"/><Relationship Id="rId5" Type="http://schemas.openxmlformats.org/officeDocument/2006/relationships/tags" Target="../tags/tag57.xml"/><Relationship Id="rId10" Type="http://schemas.openxmlformats.org/officeDocument/2006/relationships/image" Target="../media/image79.png"/><Relationship Id="rId4" Type="http://schemas.openxmlformats.org/officeDocument/2006/relationships/tags" Target="../tags/tag56.xml"/><Relationship Id="rId9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5.emf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image" Target="../media/image84.png"/><Relationship Id="rId5" Type="http://schemas.openxmlformats.org/officeDocument/2006/relationships/image" Target="../media/image18.png"/><Relationship Id="rId4" Type="http://schemas.openxmlformats.org/officeDocument/2006/relationships/image" Target="../media/image83.emf"/><Relationship Id="rId9" Type="http://schemas.openxmlformats.org/officeDocument/2006/relationships/image" Target="../media/image8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0.xml"/><Relationship Id="rId4" Type="http://schemas.openxmlformats.org/officeDocument/2006/relationships/image" Target="../media/image8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1.xml"/><Relationship Id="rId4" Type="http://schemas.openxmlformats.org/officeDocument/2006/relationships/image" Target="../media/image8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ocw.mit.edu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ocw.mit.edu/terms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.xml"/><Relationship Id="rId7" Type="http://schemas.openxmlformats.org/officeDocument/2006/relationships/image" Target="../media/image4.png"/><Relationship Id="rId12" Type="http://schemas.openxmlformats.org/officeDocument/2006/relationships/image" Target="../media/image8.em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.emf"/><Relationship Id="rId4" Type="http://schemas.openxmlformats.org/officeDocument/2006/relationships/tags" Target="../tags/tag5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2.emf"/><Relationship Id="rId7" Type="http://schemas.openxmlformats.org/officeDocument/2006/relationships/image" Target="../media/image13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10" Type="http://schemas.openxmlformats.org/officeDocument/2006/relationships/image" Target="../media/image16.emf"/><Relationship Id="rId4" Type="http://schemas.openxmlformats.org/officeDocument/2006/relationships/image" Target="../media/image10.emf"/><Relationship Id="rId9" Type="http://schemas.openxmlformats.org/officeDocument/2006/relationships/image" Target="../media/image15.emf"/></Relationships>
</file>

<file path=ppt/slides/_rels/slide5.xml.rels><?xml version="1.0" encoding="UTF-8" standalone="yes" ?><Relationships xmlns="http://schemas.openxmlformats.org/package/2006/relationships"><Relationship Id="rId8" Target="../tags/tag13.xml" Type="http://schemas.openxmlformats.org/officeDocument/2006/relationships/tags"/><Relationship Id="rId13" Target="../media/image17.png" Type="http://schemas.openxmlformats.org/officeDocument/2006/relationships/image"/><Relationship Id="rId18" Target="../media/image22.png" Type="http://schemas.openxmlformats.org/officeDocument/2006/relationships/image"/><Relationship Id="rId3" Target="../tags/tag8.xml" Type="http://schemas.openxmlformats.org/officeDocument/2006/relationships/tags"/><Relationship Id="rId21" Target="../media/image25.png" Type="http://schemas.openxmlformats.org/officeDocument/2006/relationships/image"/><Relationship Id="rId7" Target="../tags/tag12.xml" Type="http://schemas.openxmlformats.org/officeDocument/2006/relationships/tags"/><Relationship Id="rId12" Target="../slideLayouts/slideLayout2.xml" Type="http://schemas.openxmlformats.org/officeDocument/2006/relationships/slideLayout"/><Relationship Id="rId17" Target="../media/image21.png" Type="http://schemas.openxmlformats.org/officeDocument/2006/relationships/image"/><Relationship Id="rId2" Target="../tags/tag7.xml" Type="http://schemas.openxmlformats.org/officeDocument/2006/relationships/tags"/><Relationship Id="rId16" Target="../media/image20.jpeg" Type="http://schemas.openxmlformats.org/officeDocument/2006/relationships/image"/><Relationship Id="rId20" Target="../media/image24.jpeg" Type="http://schemas.openxmlformats.org/officeDocument/2006/relationships/image"/><Relationship Id="rId1" Target="../tags/tag6.xml" Type="http://schemas.openxmlformats.org/officeDocument/2006/relationships/tags"/><Relationship Id="rId6" Target="../tags/tag11.xml" Type="http://schemas.openxmlformats.org/officeDocument/2006/relationships/tags"/><Relationship Id="rId11" Target="../tags/tag16.xml" Type="http://schemas.openxmlformats.org/officeDocument/2006/relationships/tags"/><Relationship Id="rId5" Target="../tags/tag10.xml" Type="http://schemas.openxmlformats.org/officeDocument/2006/relationships/tags"/><Relationship Id="rId15" Target="../media/image19.png" Type="http://schemas.openxmlformats.org/officeDocument/2006/relationships/image"/><Relationship Id="rId23" Target="../media/image27.emf" Type="http://schemas.openxmlformats.org/officeDocument/2006/relationships/image"/><Relationship Id="rId10" Target="../tags/tag15.xml" Type="http://schemas.openxmlformats.org/officeDocument/2006/relationships/tags"/><Relationship Id="rId19" Target="../media/image23.png" Type="http://schemas.openxmlformats.org/officeDocument/2006/relationships/image"/><Relationship Id="rId4" Target="../tags/tag9.xml" Type="http://schemas.openxmlformats.org/officeDocument/2006/relationships/tags"/><Relationship Id="rId9" Target="../tags/tag14.xml" Type="http://schemas.openxmlformats.org/officeDocument/2006/relationships/tags"/><Relationship Id="rId14" Target="../media/image18.png" Type="http://schemas.openxmlformats.org/officeDocument/2006/relationships/image"/><Relationship Id="rId22" Target="../media/image26.png" Type="http://schemas.openxmlformats.org/officeDocument/2006/relationships/image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13" Type="http://schemas.openxmlformats.org/officeDocument/2006/relationships/image" Target="../media/image31.png"/><Relationship Id="rId3" Type="http://schemas.openxmlformats.org/officeDocument/2006/relationships/tags" Target="../tags/tag19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0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image" Target="../media/image19.png"/><Relationship Id="rId5" Type="http://schemas.openxmlformats.org/officeDocument/2006/relationships/tags" Target="../tags/tag21.xml"/><Relationship Id="rId10" Type="http://schemas.openxmlformats.org/officeDocument/2006/relationships/image" Target="../media/image29.png"/><Relationship Id="rId4" Type="http://schemas.openxmlformats.org/officeDocument/2006/relationships/tags" Target="../tags/tag20.xml"/><Relationship Id="rId9" Type="http://schemas.openxmlformats.org/officeDocument/2006/relationships/image" Target="../media/image25.png"/><Relationship Id="rId14" Type="http://schemas.openxmlformats.org/officeDocument/2006/relationships/image" Target="../media/image32.png"/></Relationships>
</file>

<file path=ppt/slides/_rels/slide7.xml.rels><?xml version="1.0" encoding="UTF-8" standalone="yes" ?><Relationships xmlns="http://schemas.openxmlformats.org/package/2006/relationships"><Relationship Id="rId8" Target="../tags/tag30.xml" Type="http://schemas.openxmlformats.org/officeDocument/2006/relationships/tags"/><Relationship Id="rId13" Target="../media/image35.png" Type="http://schemas.openxmlformats.org/officeDocument/2006/relationships/image"/><Relationship Id="rId3" Target="../tags/tag25.xml" Type="http://schemas.openxmlformats.org/officeDocument/2006/relationships/tags"/><Relationship Id="rId7" Target="../tags/tag29.xml" Type="http://schemas.openxmlformats.org/officeDocument/2006/relationships/tags"/><Relationship Id="rId12" Target="../media/image34.png" Type="http://schemas.openxmlformats.org/officeDocument/2006/relationships/image"/><Relationship Id="rId2" Target="../tags/tag24.xml" Type="http://schemas.openxmlformats.org/officeDocument/2006/relationships/tags"/><Relationship Id="rId16" Target="../media/image16.emf" Type="http://schemas.openxmlformats.org/officeDocument/2006/relationships/image"/><Relationship Id="rId1" Target="../tags/tag23.xml" Type="http://schemas.openxmlformats.org/officeDocument/2006/relationships/tags"/><Relationship Id="rId6" Target="../tags/tag28.xml" Type="http://schemas.openxmlformats.org/officeDocument/2006/relationships/tags"/><Relationship Id="rId11" Target="../media/image33.jpeg" Type="http://schemas.openxmlformats.org/officeDocument/2006/relationships/image"/><Relationship Id="rId5" Target="../tags/tag27.xml" Type="http://schemas.openxmlformats.org/officeDocument/2006/relationships/tags"/><Relationship Id="rId15" Target="../media/image37.emf" Type="http://schemas.openxmlformats.org/officeDocument/2006/relationships/image"/><Relationship Id="rId10" Target="../media/image19.png" Type="http://schemas.openxmlformats.org/officeDocument/2006/relationships/image"/><Relationship Id="rId4" Target="../tags/tag26.xml" Type="http://schemas.openxmlformats.org/officeDocument/2006/relationships/tags"/><Relationship Id="rId9" Target="../slideLayouts/slideLayout2.xml" Type="http://schemas.openxmlformats.org/officeDocument/2006/relationships/slideLayout"/><Relationship Id="rId14" Target="../media/image36.jpeg" Type="http://schemas.openxmlformats.org/officeDocument/2006/relationships/image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17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 ?><Relationships xmlns="http://schemas.openxmlformats.org/package/2006/relationships"><Relationship Id="rId8" Target="../media/image13.emf" Type="http://schemas.openxmlformats.org/officeDocument/2006/relationships/image"/><Relationship Id="rId3" Target="../tags/tag35.xml" Type="http://schemas.openxmlformats.org/officeDocument/2006/relationships/tags"/><Relationship Id="rId7" Target="../media/image10.emf" Type="http://schemas.openxmlformats.org/officeDocument/2006/relationships/image"/><Relationship Id="rId2" Target="../tags/tag34.xml" Type="http://schemas.openxmlformats.org/officeDocument/2006/relationships/tags"/><Relationship Id="rId1" Target="../tags/tag33.xml" Type="http://schemas.openxmlformats.org/officeDocument/2006/relationships/tags"/><Relationship Id="rId6" Target="../media/image42.png" Type="http://schemas.openxmlformats.org/officeDocument/2006/relationships/image"/><Relationship Id="rId5" Target="../media/image41.jpeg" Type="http://schemas.openxmlformats.org/officeDocument/2006/relationships/image"/><Relationship Id="rId10" Target="../media/image44.emf" Type="http://schemas.openxmlformats.org/officeDocument/2006/relationships/image"/><Relationship Id="rId4" Target="../slideLayouts/slideLayout2.xml" Type="http://schemas.openxmlformats.org/officeDocument/2006/relationships/slideLayout"/><Relationship Id="rId9" Target="../media/image43.png" Type="http://schemas.openxmlformats.org/officeDocument/2006/relationships/image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339850" y="685800"/>
            <a:ext cx="6470650" cy="968375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en-US" sz="2800" i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Stored Energy and Forces on Solenoids</a:t>
            </a:r>
          </a:p>
          <a:p>
            <a:pPr>
              <a:lnSpc>
                <a:spcPct val="120000"/>
              </a:lnSpc>
              <a:defRPr/>
            </a:pPr>
            <a:r>
              <a:rPr lang="en-US" sz="2000" b="1" i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(derived with the Energy Method)</a:t>
            </a:r>
            <a:endParaRPr lang="en-US" sz="1800" b="1" i="1" dirty="0" smtClean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2168525" y="2425700"/>
            <a:ext cx="520223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l"/>
            <a:r>
              <a:rPr lang="en-US" sz="2400"/>
              <a:t>	 </a:t>
            </a:r>
            <a:r>
              <a:rPr lang="en-US" sz="2400" u="sng"/>
              <a:t>Outline</a:t>
            </a:r>
            <a:endParaRPr lang="en-US" sz="3200" u="sng"/>
          </a:p>
          <a:p>
            <a:pPr algn="l"/>
            <a:endParaRPr lang="en-US" sz="2400"/>
          </a:p>
          <a:p>
            <a:pPr algn="l"/>
            <a:r>
              <a:rPr lang="en-US" sz="2400"/>
              <a:t>Lorentz Force on a Coil</a:t>
            </a:r>
          </a:p>
          <a:p>
            <a:pPr algn="l"/>
            <a:r>
              <a:rPr lang="en-US" sz="2400"/>
              <a:t>Energy Method for Calculating Force</a:t>
            </a:r>
          </a:p>
          <a:p>
            <a:pPr algn="l"/>
            <a:r>
              <a:rPr lang="en-US" sz="2400"/>
              <a:t>Examples</a:t>
            </a:r>
          </a:p>
          <a:p>
            <a:pPr algn="l"/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ChangeArrowheads="1"/>
          </p:cNvSpPr>
          <p:nvPr/>
        </p:nvSpPr>
        <p:spPr bwMode="auto">
          <a:xfrm>
            <a:off x="1314450" y="381000"/>
            <a:ext cx="6456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i="1" lang="en-US" sz="2400" u="sng"/>
              <a:t>Reminder: Stored Energy in the (Linear) Coil</a:t>
            </a:r>
          </a:p>
        </p:txBody>
      </p:sp>
      <p:pic>
        <p:nvPicPr>
          <p:cNvPr descr="txp_fig" id="11267" name="Picture 6"/>
          <p:cNvPicPr>
            <a:picLocks noChangeArrowheads="1"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05000"/>
            <a:ext cx="44735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95" name="Text Box 15"/>
          <p:cNvSpPr txBox="1">
            <a:spLocks noChangeArrowheads="1"/>
          </p:cNvSpPr>
          <p:nvPr/>
        </p:nvSpPr>
        <p:spPr bwMode="auto">
          <a:xfrm>
            <a:off x="898525" y="2779713"/>
            <a:ext cx="3238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charset="0" pitchFamily="34" typeface="Trebuchet MS"/>
                <a:ea charset="-128" pitchFamily="34" typeface="MS PGothic"/>
              </a:defRPr>
            </a:lvl1pPr>
            <a:lvl2pPr eaLnBrk="0" hangingPunct="0" indent="-285750" marL="742950">
              <a:defRPr>
                <a:solidFill>
                  <a:schemeClr val="tx1"/>
                </a:solidFill>
                <a:latin charset="0" pitchFamily="34" typeface="Trebuchet MS"/>
                <a:ea charset="-128" pitchFamily="34" typeface="MS PGothic"/>
              </a:defRPr>
            </a:lvl2pPr>
            <a:lvl3pPr eaLnBrk="0" hangingPunct="0" indent="-228600" marL="1143000">
              <a:defRPr>
                <a:solidFill>
                  <a:schemeClr val="tx1"/>
                </a:solidFill>
                <a:latin charset="0" pitchFamily="34" typeface="Trebuchet MS"/>
                <a:ea charset="-128" pitchFamily="34" typeface="MS PGothic"/>
              </a:defRPr>
            </a:lvl3pPr>
            <a:lvl4pPr eaLnBrk="0" hangingPunct="0" indent="-228600" marL="1600200">
              <a:defRPr>
                <a:solidFill>
                  <a:schemeClr val="tx1"/>
                </a:solidFill>
                <a:latin charset="0" pitchFamily="34" typeface="Trebuchet MS"/>
                <a:ea charset="-128" pitchFamily="34" typeface="MS PGothic"/>
              </a:defRPr>
            </a:lvl4pPr>
            <a:lvl5pPr eaLnBrk="0" hangingPunct="0" indent="-228600" marL="2057400">
              <a:defRPr>
                <a:solidFill>
                  <a:schemeClr val="tx1"/>
                </a:solidFill>
                <a:latin charset="0" pitchFamily="34" typeface="Trebuchet MS"/>
                <a:ea charset="-128" pitchFamily="34" typeface="MS PGothic"/>
              </a:defRPr>
            </a:lvl5pPr>
            <a:lvl6pPr algn="ctr"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34" typeface="Trebuchet MS"/>
                <a:ea charset="-128" pitchFamily="34" typeface="MS PGothic"/>
              </a:defRPr>
            </a:lvl6pPr>
            <a:lvl7pPr algn="ctr"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34" typeface="Trebuchet MS"/>
                <a:ea charset="-128" pitchFamily="34" typeface="MS PGothic"/>
              </a:defRPr>
            </a:lvl7pPr>
            <a:lvl8pPr algn="ctr"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34" typeface="Trebuchet MS"/>
                <a:ea charset="-128" pitchFamily="34" typeface="MS PGothic"/>
              </a:defRPr>
            </a:lvl8pPr>
            <a:lvl9pPr algn="ctr"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34" typeface="Trebuchet MS"/>
                <a:ea charset="-128" pitchFamily="34" typeface="MS PGothic"/>
              </a:defRPr>
            </a:lvl9pPr>
          </a:lstStyle>
          <a:p>
            <a:pPr algn="l" eaLnBrk="1" hangingPunct="1"/>
            <a:r>
              <a:rPr lang="en-US">
                <a:solidFill>
                  <a:srgbClr val="2651CE"/>
                </a:solidFill>
              </a:rPr>
              <a:t>If L is not a function of time…</a:t>
            </a:r>
          </a:p>
        </p:txBody>
      </p:sp>
      <p:sp>
        <p:nvSpPr>
          <p:cNvPr id="97296" name="Text Box 16"/>
          <p:cNvSpPr txBox="1">
            <a:spLocks noChangeArrowheads="1"/>
          </p:cNvSpPr>
          <p:nvPr/>
        </p:nvSpPr>
        <p:spPr bwMode="auto">
          <a:xfrm>
            <a:off x="838200" y="4695825"/>
            <a:ext cx="7772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charset="0" pitchFamily="34" typeface="Trebuchet MS"/>
                <a:ea charset="-128" pitchFamily="34" typeface="MS PGothic"/>
              </a:defRPr>
            </a:lvl1pPr>
            <a:lvl2pPr eaLnBrk="0" hangingPunct="0" indent="-285750" marL="742950">
              <a:defRPr>
                <a:solidFill>
                  <a:schemeClr val="tx1"/>
                </a:solidFill>
                <a:latin charset="0" pitchFamily="34" typeface="Trebuchet MS"/>
                <a:ea charset="-128" pitchFamily="34" typeface="MS PGothic"/>
              </a:defRPr>
            </a:lvl2pPr>
            <a:lvl3pPr eaLnBrk="0" hangingPunct="0" indent="-228600" marL="1143000">
              <a:defRPr>
                <a:solidFill>
                  <a:schemeClr val="tx1"/>
                </a:solidFill>
                <a:latin charset="0" pitchFamily="34" typeface="Trebuchet MS"/>
                <a:ea charset="-128" pitchFamily="34" typeface="MS PGothic"/>
              </a:defRPr>
            </a:lvl3pPr>
            <a:lvl4pPr eaLnBrk="0" hangingPunct="0" indent="-228600" marL="1600200">
              <a:defRPr>
                <a:solidFill>
                  <a:schemeClr val="tx1"/>
                </a:solidFill>
                <a:latin charset="0" pitchFamily="34" typeface="Trebuchet MS"/>
                <a:ea charset="-128" pitchFamily="34" typeface="MS PGothic"/>
              </a:defRPr>
            </a:lvl4pPr>
            <a:lvl5pPr eaLnBrk="0" hangingPunct="0" indent="-228600" marL="2057400">
              <a:defRPr>
                <a:solidFill>
                  <a:schemeClr val="tx1"/>
                </a:solidFill>
                <a:latin charset="0" pitchFamily="34" typeface="Trebuchet MS"/>
                <a:ea charset="-128" pitchFamily="34" typeface="MS PGothic"/>
              </a:defRPr>
            </a:lvl5pPr>
            <a:lvl6pPr algn="ctr"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34" typeface="Trebuchet MS"/>
                <a:ea charset="-128" pitchFamily="34" typeface="MS PGothic"/>
              </a:defRPr>
            </a:lvl6pPr>
            <a:lvl7pPr algn="ctr"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34" typeface="Trebuchet MS"/>
                <a:ea charset="-128" pitchFamily="34" typeface="MS PGothic"/>
              </a:defRPr>
            </a:lvl7pPr>
            <a:lvl8pPr algn="ctr"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34" typeface="Trebuchet MS"/>
                <a:ea charset="-128" pitchFamily="34" typeface="MS PGothic"/>
              </a:defRPr>
            </a:lvl8pPr>
            <a:lvl9pPr algn="ctr"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34" typeface="Trebuchet MS"/>
                <a:ea charset="-128" pitchFamily="34" typeface="MS PGothic"/>
              </a:defRPr>
            </a:lvl9pPr>
          </a:lstStyle>
          <a:p>
            <a:pPr algn="l" eaLnBrk="1" hangingPunct="1"/>
            <a:r>
              <a:rPr lang="en-US">
                <a:solidFill>
                  <a:srgbClr val="2651CE"/>
                </a:solidFill>
              </a:rPr>
              <a:t>…where E is energy stored in the field of the inductor any instant in time</a:t>
            </a:r>
          </a:p>
        </p:txBody>
      </p:sp>
      <p:pic>
        <p:nvPicPr>
          <p:cNvPr descr="txp_fig" id="97300" name="Picture 20"/>
          <p:cNvPicPr>
            <a:picLocks noChangeArrowheads="1"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0" y="3657600"/>
            <a:ext cx="3694113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descr="txp_fig" id="97301" name="Picture 21"/>
          <p:cNvPicPr>
            <a:picLocks noChangeArrowheads="1"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8550" y="5308600"/>
            <a:ext cx="121285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descr="txp_fig" id="11272" name="Picture 22"/>
          <p:cNvPicPr>
            <a:picLocks noChangeArrowheads="1"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943600"/>
            <a:ext cx="17399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descr="latex-image-1.pdf" id="11273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25" y="5238750"/>
            <a:ext cx="2106613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dur="500" id="7"/>
                                        <p:tgtEl>
                                          <p:spTgt spid="97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8" nodeType="withEffect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dur="500" id="10"/>
                                        <p:tgtEl>
                                          <p:spTgt spid="97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 nodeType="clickPar">
                      <p:stCondLst>
                        <p:cond delay="indefinite"/>
                      </p:stCondLst>
                      <p:childTnLst>
                        <p:par>
                          <p:cTn fill="hold" id="12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3" nodeType="clickEffect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dur="500" id="15"/>
                                        <p:tgtEl>
                                          <p:spTgt spid="97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16" nodeType="withEffect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dur="500" id="18"/>
                                        <p:tgtEl>
                                          <p:spTgt spid="97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grpId="0" spid="97295"/>
      <p:bldP grpId="0" spid="97296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605" name="Picture 1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25" y="5857875"/>
            <a:ext cx="166687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06" name="Picture 1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633788"/>
            <a:ext cx="265430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07" name="Picture 15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50" y="4495800"/>
            <a:ext cx="2065338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16"/>
          <p:cNvSpPr>
            <a:spLocks noChangeArrowheads="1"/>
          </p:cNvSpPr>
          <p:nvPr/>
        </p:nvSpPr>
        <p:spPr bwMode="auto">
          <a:xfrm>
            <a:off x="2667000" y="381000"/>
            <a:ext cx="4562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i="1" u="sng"/>
              <a:t>Relating Stored Energy to Force</a:t>
            </a:r>
          </a:p>
        </p:txBody>
      </p:sp>
      <p:sp>
        <p:nvSpPr>
          <p:cNvPr id="12294" name="Text Box 18"/>
          <p:cNvSpPr txBox="1">
            <a:spLocks noChangeArrowheads="1"/>
          </p:cNvSpPr>
          <p:nvPr/>
        </p:nvSpPr>
        <p:spPr bwMode="auto">
          <a:xfrm>
            <a:off x="533400" y="1295400"/>
            <a:ext cx="2279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srgbClr val="2651CE"/>
                </a:solidFill>
              </a:rPr>
              <a:t>Lets use chain rule…</a:t>
            </a:r>
          </a:p>
        </p:txBody>
      </p:sp>
      <p:sp>
        <p:nvSpPr>
          <p:cNvPr id="110611" name="Text Box 19"/>
          <p:cNvSpPr txBox="1">
            <a:spLocks noChangeArrowheads="1"/>
          </p:cNvSpPr>
          <p:nvPr/>
        </p:nvSpPr>
        <p:spPr bwMode="auto">
          <a:xfrm>
            <a:off x="1828800" y="3200400"/>
            <a:ext cx="2225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srgbClr val="2651CE"/>
                </a:solidFill>
              </a:rPr>
              <a:t>This looks familiar…</a:t>
            </a:r>
          </a:p>
        </p:txBody>
      </p:sp>
      <p:sp>
        <p:nvSpPr>
          <p:cNvPr id="110612" name="Text Box 20"/>
          <p:cNvSpPr txBox="1">
            <a:spLocks noChangeArrowheads="1"/>
          </p:cNvSpPr>
          <p:nvPr/>
        </p:nvSpPr>
        <p:spPr bwMode="auto">
          <a:xfrm>
            <a:off x="477838" y="5653088"/>
            <a:ext cx="38084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srgbClr val="2651CE"/>
                </a:solidFill>
              </a:rPr>
              <a:t>Comparing similar terms suggests…</a:t>
            </a:r>
          </a:p>
        </p:txBody>
      </p:sp>
      <p:pic>
        <p:nvPicPr>
          <p:cNvPr id="12297" name="Picture 25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788" y="1985963"/>
            <a:ext cx="4597400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8" name="Rectangle 16"/>
          <p:cNvSpPr>
            <a:spLocks noChangeArrowheads="1"/>
          </p:cNvSpPr>
          <p:nvPr/>
        </p:nvSpPr>
        <p:spPr bwMode="auto">
          <a:xfrm>
            <a:off x="4191000" y="5791200"/>
            <a:ext cx="2057400" cy="838200"/>
          </a:xfrm>
          <a:prstGeom prst="rect">
            <a:avLst/>
          </a:prstGeom>
          <a:noFill/>
          <a:ln w="28575">
            <a:solidFill>
              <a:srgbClr val="3D84D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0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0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0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0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0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11" grpId="0"/>
      <p:bldP spid="1106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6"/>
          <p:cNvSpPr>
            <a:spLocks noChangeArrowheads="1"/>
          </p:cNvSpPr>
          <p:nvPr/>
        </p:nvSpPr>
        <p:spPr bwMode="auto">
          <a:xfrm>
            <a:off x="2790825" y="381000"/>
            <a:ext cx="3533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i="1" u="sng"/>
              <a:t>Stored Energy and Force</a:t>
            </a:r>
          </a:p>
        </p:txBody>
      </p:sp>
      <p:sp>
        <p:nvSpPr>
          <p:cNvPr id="13315" name="Text Box 18"/>
          <p:cNvSpPr txBox="1">
            <a:spLocks noChangeArrowheads="1"/>
          </p:cNvSpPr>
          <p:nvPr/>
        </p:nvSpPr>
        <p:spPr bwMode="auto">
          <a:xfrm>
            <a:off x="755650" y="1066800"/>
            <a:ext cx="6502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en-US">
                <a:solidFill>
                  <a:srgbClr val="2651CE"/>
                </a:solidFill>
              </a:rPr>
              <a:t>Consider stored energy to depend on flux linkage and radius:</a:t>
            </a:r>
          </a:p>
        </p:txBody>
      </p:sp>
      <p:sp>
        <p:nvSpPr>
          <p:cNvPr id="13316" name="Text Box 18"/>
          <p:cNvSpPr txBox="1">
            <a:spLocks noChangeArrowheads="1"/>
          </p:cNvSpPr>
          <p:nvPr/>
        </p:nvSpPr>
        <p:spPr bwMode="auto">
          <a:xfrm>
            <a:off x="698500" y="2144713"/>
            <a:ext cx="2711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srgbClr val="2651CE"/>
                </a:solidFill>
              </a:rPr>
              <a:t>Lets use the chain rule…</a:t>
            </a:r>
          </a:p>
        </p:txBody>
      </p:sp>
      <p:sp>
        <p:nvSpPr>
          <p:cNvPr id="13317" name="Text Box 18"/>
          <p:cNvSpPr txBox="1">
            <a:spLocks noChangeArrowheads="1"/>
          </p:cNvSpPr>
          <p:nvPr/>
        </p:nvSpPr>
        <p:spPr bwMode="auto">
          <a:xfrm>
            <a:off x="1533525" y="3657600"/>
            <a:ext cx="1339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400" b="1">
                <a:solidFill>
                  <a:srgbClr val="2651CE"/>
                </a:solidFill>
              </a:rPr>
              <a:t>POWER BEING </a:t>
            </a:r>
          </a:p>
          <a:p>
            <a:pPr eaLnBrk="1" hangingPunct="1"/>
            <a:r>
              <a:rPr lang="en-US" sz="1400" b="1">
                <a:solidFill>
                  <a:srgbClr val="2651CE"/>
                </a:solidFill>
              </a:rPr>
              <a:t>STORED</a:t>
            </a:r>
          </a:p>
        </p:txBody>
      </p:sp>
      <p:sp>
        <p:nvSpPr>
          <p:cNvPr id="13318" name="Text Box 18"/>
          <p:cNvSpPr txBox="1">
            <a:spLocks noChangeArrowheads="1"/>
          </p:cNvSpPr>
          <p:nvPr/>
        </p:nvSpPr>
        <p:spPr bwMode="auto">
          <a:xfrm>
            <a:off x="3690938" y="3657600"/>
            <a:ext cx="1352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400" b="1">
                <a:solidFill>
                  <a:srgbClr val="2651CE"/>
                </a:solidFill>
              </a:rPr>
              <a:t>ELECTRICAL </a:t>
            </a:r>
          </a:p>
          <a:p>
            <a:pPr eaLnBrk="1" hangingPunct="1"/>
            <a:r>
              <a:rPr lang="en-US" sz="1400" b="1">
                <a:solidFill>
                  <a:srgbClr val="2651CE"/>
                </a:solidFill>
              </a:rPr>
              <a:t>INPUT POWER</a:t>
            </a:r>
          </a:p>
        </p:txBody>
      </p:sp>
      <p:sp>
        <p:nvSpPr>
          <p:cNvPr id="13319" name="Text Box 18"/>
          <p:cNvSpPr txBox="1">
            <a:spLocks noChangeArrowheads="1"/>
          </p:cNvSpPr>
          <p:nvPr/>
        </p:nvSpPr>
        <p:spPr bwMode="auto">
          <a:xfrm>
            <a:off x="5649913" y="3657600"/>
            <a:ext cx="1544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400" b="1">
                <a:solidFill>
                  <a:srgbClr val="2651CE"/>
                </a:solidFill>
              </a:rPr>
              <a:t>MECHANICAL</a:t>
            </a:r>
          </a:p>
          <a:p>
            <a:pPr eaLnBrk="1" hangingPunct="1"/>
            <a:r>
              <a:rPr lang="en-US" sz="1400" b="1">
                <a:solidFill>
                  <a:srgbClr val="2651CE"/>
                </a:solidFill>
              </a:rPr>
              <a:t>OUTPUT POWER</a:t>
            </a:r>
          </a:p>
        </p:txBody>
      </p:sp>
      <p:pic>
        <p:nvPicPr>
          <p:cNvPr id="11" name="Picture 1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0" y="4495800"/>
            <a:ext cx="265430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410200"/>
            <a:ext cx="1773238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1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019800"/>
            <a:ext cx="1525588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1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870575"/>
            <a:ext cx="6762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1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829300"/>
            <a:ext cx="1306513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17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676400"/>
            <a:ext cx="19812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326" name="Straight Arrow Connector 19"/>
          <p:cNvCxnSpPr>
            <a:cxnSpLocks noChangeShapeType="1"/>
          </p:cNvCxnSpPr>
          <p:nvPr/>
        </p:nvCxnSpPr>
        <p:spPr bwMode="auto">
          <a:xfrm rot="5400000" flipH="1" flipV="1">
            <a:off x="3200400" y="5334000"/>
            <a:ext cx="1143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27" name="Straight Arrow Connector 20"/>
          <p:cNvCxnSpPr>
            <a:cxnSpLocks noChangeShapeType="1"/>
          </p:cNvCxnSpPr>
          <p:nvPr/>
        </p:nvCxnSpPr>
        <p:spPr bwMode="auto">
          <a:xfrm rot="5400000" flipH="1" flipV="1">
            <a:off x="4087019" y="5537994"/>
            <a:ext cx="917575" cy="523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28" name="Straight Arrow Connector 22"/>
          <p:cNvCxnSpPr>
            <a:cxnSpLocks noChangeShapeType="1"/>
          </p:cNvCxnSpPr>
          <p:nvPr/>
        </p:nvCxnSpPr>
        <p:spPr bwMode="auto">
          <a:xfrm rot="16200000" flipV="1">
            <a:off x="5029200" y="5334000"/>
            <a:ext cx="83820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29" name="Straight Arrow Connector 25"/>
          <p:cNvCxnSpPr>
            <a:cxnSpLocks noChangeShapeType="1"/>
          </p:cNvCxnSpPr>
          <p:nvPr/>
        </p:nvCxnSpPr>
        <p:spPr bwMode="auto">
          <a:xfrm rot="10800000">
            <a:off x="5791200" y="5029200"/>
            <a:ext cx="76200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Text Box 18"/>
          <p:cNvSpPr txBox="1">
            <a:spLocks noChangeArrowheads="1"/>
          </p:cNvSpPr>
          <p:nvPr/>
        </p:nvSpPr>
        <p:spPr bwMode="auto">
          <a:xfrm>
            <a:off x="1066800" y="6604000"/>
            <a:ext cx="2782888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b="1" dirty="0">
                <a:solidFill>
                  <a:schemeClr val="accent2"/>
                </a:solidFill>
                <a:latin typeface="Trebuchet MS" charset="0"/>
                <a:ea typeface="+mn-ea"/>
              </a:rPr>
              <a:t>STORED ENERGY FOR SHORTED SOLENOID</a:t>
            </a: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6553200" y="5334000"/>
            <a:ext cx="82550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b="1" dirty="0">
                <a:solidFill>
                  <a:schemeClr val="accent2"/>
                </a:solidFill>
                <a:latin typeface="Trebuchet MS" charset="0"/>
                <a:ea typeface="+mn-ea"/>
              </a:rPr>
              <a:t>VELOCITY</a:t>
            </a:r>
          </a:p>
        </p:txBody>
      </p:sp>
      <p:sp>
        <p:nvSpPr>
          <p:cNvPr id="30" name="Text Box 18"/>
          <p:cNvSpPr txBox="1">
            <a:spLocks noChangeArrowheads="1"/>
          </p:cNvSpPr>
          <p:nvPr/>
        </p:nvSpPr>
        <p:spPr bwMode="auto">
          <a:xfrm>
            <a:off x="3886200" y="6324600"/>
            <a:ext cx="152400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050" b="1" dirty="0">
                <a:solidFill>
                  <a:srgbClr val="0000D9"/>
                </a:solidFill>
                <a:latin typeface="Trebuchet MS" charset="0"/>
                <a:ea typeface="+mn-ea"/>
              </a:rPr>
              <a:t>VOLTAGE IN TERMS OF FLUX LINKAGE </a:t>
            </a:r>
            <a:br>
              <a:rPr lang="en-US" sz="1050" b="1" dirty="0">
                <a:solidFill>
                  <a:srgbClr val="0000D9"/>
                </a:solidFill>
                <a:latin typeface="Trebuchet MS" charset="0"/>
                <a:ea typeface="+mn-ea"/>
              </a:rPr>
            </a:br>
            <a:r>
              <a:rPr lang="en-US" sz="1050" b="1" dirty="0">
                <a:solidFill>
                  <a:srgbClr val="0000D9"/>
                </a:solidFill>
                <a:latin typeface="Trebuchet MS" charset="0"/>
                <a:ea typeface="+mn-ea"/>
              </a:rPr>
              <a:t>FOR SOLENOID</a:t>
            </a:r>
          </a:p>
        </p:txBody>
      </p:sp>
      <p:sp>
        <p:nvSpPr>
          <p:cNvPr id="31" name="Text Box 18"/>
          <p:cNvSpPr txBox="1">
            <a:spLocks noChangeArrowheads="1"/>
          </p:cNvSpPr>
          <p:nvPr/>
        </p:nvSpPr>
        <p:spPr bwMode="auto">
          <a:xfrm>
            <a:off x="5486400" y="6400800"/>
            <a:ext cx="19812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050" b="1" dirty="0">
                <a:solidFill>
                  <a:srgbClr val="0000D9"/>
                </a:solidFill>
                <a:latin typeface="Trebuchet MS" charset="0"/>
                <a:ea typeface="+mn-ea"/>
              </a:rPr>
              <a:t>FORCE COMPUTED USING PARTIAL DERIVATIVE</a:t>
            </a:r>
          </a:p>
        </p:txBody>
      </p:sp>
      <p:pic>
        <p:nvPicPr>
          <p:cNvPr id="13334" name="Picture 24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2743200"/>
            <a:ext cx="46101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5" name="TextBox 25"/>
          <p:cNvSpPr txBox="1">
            <a:spLocks noChangeArrowheads="1"/>
          </p:cNvSpPr>
          <p:nvPr/>
        </p:nvSpPr>
        <p:spPr bwMode="auto">
          <a:xfrm>
            <a:off x="7145338" y="2033588"/>
            <a:ext cx="312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/>
              <a:t>q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3200400" y="381000"/>
            <a:ext cx="3171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i="1" u="sng"/>
              <a:t>Force on the Solenoid</a:t>
            </a:r>
          </a:p>
        </p:txBody>
      </p:sp>
      <p:pic>
        <p:nvPicPr>
          <p:cNvPr id="14339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0"/>
            <a:ext cx="166687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146050" y="990600"/>
            <a:ext cx="7840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srgbClr val="2651CE"/>
                </a:solidFill>
              </a:rPr>
              <a:t>If we can find the stored energy, we can immediately compute the force…</a:t>
            </a:r>
          </a:p>
        </p:txBody>
      </p:sp>
      <p:sp>
        <p:nvSpPr>
          <p:cNvPr id="14341" name="Rectangle 10"/>
          <p:cNvSpPr>
            <a:spLocks noChangeArrowheads="1"/>
          </p:cNvSpPr>
          <p:nvPr/>
        </p:nvSpPr>
        <p:spPr bwMode="auto">
          <a:xfrm>
            <a:off x="1341438" y="1600200"/>
            <a:ext cx="5938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2651CE"/>
                </a:solidFill>
              </a:rPr>
              <a:t>…lets take all the things we know to put this together…</a:t>
            </a:r>
          </a:p>
        </p:txBody>
      </p:sp>
      <p:pic>
        <p:nvPicPr>
          <p:cNvPr id="14342" name="Picture 1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172200"/>
            <a:ext cx="663575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Rectangle 15"/>
          <p:cNvSpPr>
            <a:spLocks noChangeArrowheads="1"/>
          </p:cNvSpPr>
          <p:nvPr/>
        </p:nvSpPr>
        <p:spPr bwMode="auto">
          <a:xfrm>
            <a:off x="7391400" y="5791200"/>
            <a:ext cx="1638300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4" name="Rectangle 19"/>
          <p:cNvSpPr>
            <a:spLocks noChangeArrowheads="1"/>
          </p:cNvSpPr>
          <p:nvPr/>
        </p:nvSpPr>
        <p:spPr bwMode="auto">
          <a:xfrm>
            <a:off x="0" y="6019800"/>
            <a:ext cx="61706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2651CE"/>
                </a:solidFill>
              </a:rPr>
              <a:t>Exactly what we got from calculating internal fields and taking integrals over multiple dimensions</a:t>
            </a:r>
          </a:p>
        </p:txBody>
      </p:sp>
      <p:pic>
        <p:nvPicPr>
          <p:cNvPr id="14345" name="Picture 23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813" y="2252663"/>
            <a:ext cx="244475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24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775" y="2212975"/>
            <a:ext cx="2106613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124200"/>
            <a:ext cx="74549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"/>
          <p:cNvSpPr>
            <a:spLocks noChangeArrowheads="1"/>
          </p:cNvSpPr>
          <p:nvPr/>
        </p:nvSpPr>
        <p:spPr bwMode="auto">
          <a:xfrm>
            <a:off x="1981200" y="533400"/>
            <a:ext cx="5634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i="1" u="sng"/>
              <a:t>Force from potential and stored energy</a:t>
            </a:r>
          </a:p>
        </p:txBody>
      </p:sp>
      <p:sp>
        <p:nvSpPr>
          <p:cNvPr id="15363" name="Text Box 34"/>
          <p:cNvSpPr txBox="1">
            <a:spLocks noChangeArrowheads="1"/>
          </p:cNvSpPr>
          <p:nvPr/>
        </p:nvSpPr>
        <p:spPr bwMode="auto">
          <a:xfrm>
            <a:off x="609600" y="1562100"/>
            <a:ext cx="2608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en-US">
                <a:solidFill>
                  <a:srgbClr val="2651CE"/>
                </a:solidFill>
              </a:rPr>
              <a:t>Force from a potential</a:t>
            </a:r>
            <a:r>
              <a:rPr lang="en-US">
                <a:solidFill>
                  <a:srgbClr val="0000D9"/>
                </a:solidFill>
              </a:rPr>
              <a:t>:</a:t>
            </a:r>
          </a:p>
        </p:txBody>
      </p:sp>
      <p:sp>
        <p:nvSpPr>
          <p:cNvPr id="15364" name="Text Box 34"/>
          <p:cNvSpPr txBox="1">
            <a:spLocks noChangeArrowheads="1"/>
          </p:cNvSpPr>
          <p:nvPr/>
        </p:nvSpPr>
        <p:spPr bwMode="auto">
          <a:xfrm>
            <a:off x="5105400" y="1562100"/>
            <a:ext cx="2867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en-US">
                <a:solidFill>
                  <a:srgbClr val="2651CE"/>
                </a:solidFill>
              </a:rPr>
              <a:t>Force from stored energy:</a:t>
            </a:r>
          </a:p>
        </p:txBody>
      </p:sp>
      <p:sp>
        <p:nvSpPr>
          <p:cNvPr id="15365" name="AutoShape 50"/>
          <p:cNvSpPr>
            <a:spLocks noChangeArrowheads="1"/>
          </p:cNvSpPr>
          <p:nvPr/>
        </p:nvSpPr>
        <p:spPr bwMode="auto">
          <a:xfrm>
            <a:off x="7467600" y="4343400"/>
            <a:ext cx="762000" cy="801688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E94B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AutoShape 51"/>
          <p:cNvSpPr>
            <a:spLocks noChangeArrowheads="1"/>
          </p:cNvSpPr>
          <p:nvPr/>
        </p:nvSpPr>
        <p:spPr bwMode="auto">
          <a:xfrm flipH="1">
            <a:off x="5867400" y="4343400"/>
            <a:ext cx="685800" cy="7620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E94B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Rectangle 75"/>
          <p:cNvSpPr>
            <a:spLocks noChangeArrowheads="1"/>
          </p:cNvSpPr>
          <p:nvPr/>
        </p:nvSpPr>
        <p:spPr bwMode="auto">
          <a:xfrm>
            <a:off x="6261100" y="3708400"/>
            <a:ext cx="609600" cy="152400"/>
          </a:xfrm>
          <a:prstGeom prst="rect">
            <a:avLst/>
          </a:prstGeom>
          <a:solidFill>
            <a:srgbClr val="DDDDDD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t"/>
          </a:scene3d>
          <a:sp3d extrusionH="100000" prstMaterial="legacyPlastic">
            <a:bevelT w="13500" h="13500" prst="angle"/>
            <a:bevelB w="13500" h="13500" prst="angle"/>
            <a:extrusionClr>
              <a:srgbClr val="DDDDDD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5368" name="AutoShape 80"/>
          <p:cNvSpPr>
            <a:spLocks noChangeArrowheads="1"/>
          </p:cNvSpPr>
          <p:nvPr/>
        </p:nvSpPr>
        <p:spPr bwMode="auto">
          <a:xfrm>
            <a:off x="6705600" y="5257800"/>
            <a:ext cx="685800" cy="7620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171" y="10800"/>
                </a:moveTo>
                <a:cubicBezTo>
                  <a:pt x="3171" y="15013"/>
                  <a:pt x="6587" y="18429"/>
                  <a:pt x="10800" y="18429"/>
                </a:cubicBezTo>
                <a:cubicBezTo>
                  <a:pt x="15013" y="18429"/>
                  <a:pt x="18429" y="15013"/>
                  <a:pt x="18429" y="10800"/>
                </a:cubicBezTo>
                <a:cubicBezTo>
                  <a:pt x="18429" y="6587"/>
                  <a:pt x="15013" y="3171"/>
                  <a:pt x="10800" y="3171"/>
                </a:cubicBezTo>
                <a:cubicBezTo>
                  <a:pt x="6587" y="3171"/>
                  <a:pt x="3171" y="6587"/>
                  <a:pt x="3171" y="10800"/>
                </a:cubicBezTo>
                <a:close/>
              </a:path>
            </a:pathLst>
          </a:custGeom>
          <a:solidFill>
            <a:schemeClr val="accent1"/>
          </a:solidFill>
          <a:ln w="9525">
            <a:round/>
            <a:headEnd/>
            <a:tailEnd/>
          </a:ln>
          <a:scene3d>
            <a:camera prst="legacyObliqueFront">
              <a:rot lat="17699992" lon="0" rev="0"/>
            </a:camera>
            <a:lightRig rig="legacyFlat4" dir="t"/>
          </a:scene3d>
          <a:sp3d extrusionH="100000" prstMaterial="legacyPlastic">
            <a:bevelT w="13500" h="13500" prst="angle"/>
            <a:bevelB w="13500" h="13500" prst="angle"/>
            <a:extrusionClr>
              <a:srgbClr val="DDDDDD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5369" name="AutoShape 81"/>
          <p:cNvSpPr>
            <a:spLocks noChangeArrowheads="1"/>
          </p:cNvSpPr>
          <p:nvPr/>
        </p:nvSpPr>
        <p:spPr bwMode="auto">
          <a:xfrm>
            <a:off x="6705600" y="5029200"/>
            <a:ext cx="685800" cy="7620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171" y="10800"/>
                </a:moveTo>
                <a:cubicBezTo>
                  <a:pt x="3171" y="15013"/>
                  <a:pt x="6587" y="18429"/>
                  <a:pt x="10800" y="18429"/>
                </a:cubicBezTo>
                <a:cubicBezTo>
                  <a:pt x="15013" y="18429"/>
                  <a:pt x="18429" y="15013"/>
                  <a:pt x="18429" y="10800"/>
                </a:cubicBezTo>
                <a:cubicBezTo>
                  <a:pt x="18429" y="6587"/>
                  <a:pt x="15013" y="3171"/>
                  <a:pt x="10800" y="3171"/>
                </a:cubicBezTo>
                <a:cubicBezTo>
                  <a:pt x="6587" y="3171"/>
                  <a:pt x="3171" y="6587"/>
                  <a:pt x="3171" y="10800"/>
                </a:cubicBezTo>
                <a:close/>
              </a:path>
            </a:pathLst>
          </a:custGeom>
          <a:solidFill>
            <a:schemeClr val="accent1"/>
          </a:solidFill>
          <a:ln w="9525">
            <a:round/>
            <a:headEnd/>
            <a:tailEnd/>
          </a:ln>
          <a:scene3d>
            <a:camera prst="legacyObliqueFront">
              <a:rot lat="17699992" lon="0" rev="0"/>
            </a:camera>
            <a:lightRig rig="legacyFlat4" dir="t"/>
          </a:scene3d>
          <a:sp3d extrusionH="100000" prstMaterial="legacyPlastic">
            <a:bevelT w="13500" h="13500" prst="angle"/>
            <a:bevelB w="13500" h="13500" prst="angle"/>
            <a:extrusionClr>
              <a:srgbClr val="DDDDDD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5370" name="AutoShape 82"/>
          <p:cNvSpPr>
            <a:spLocks noChangeArrowheads="1"/>
          </p:cNvSpPr>
          <p:nvPr/>
        </p:nvSpPr>
        <p:spPr bwMode="auto">
          <a:xfrm>
            <a:off x="6705600" y="4800600"/>
            <a:ext cx="685800" cy="7620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171" y="10800"/>
                </a:moveTo>
                <a:cubicBezTo>
                  <a:pt x="3171" y="15013"/>
                  <a:pt x="6587" y="18429"/>
                  <a:pt x="10800" y="18429"/>
                </a:cubicBezTo>
                <a:cubicBezTo>
                  <a:pt x="15013" y="18429"/>
                  <a:pt x="18429" y="15013"/>
                  <a:pt x="18429" y="10800"/>
                </a:cubicBezTo>
                <a:cubicBezTo>
                  <a:pt x="18429" y="6587"/>
                  <a:pt x="15013" y="3171"/>
                  <a:pt x="10800" y="3171"/>
                </a:cubicBezTo>
                <a:cubicBezTo>
                  <a:pt x="6587" y="3171"/>
                  <a:pt x="3171" y="6587"/>
                  <a:pt x="3171" y="10800"/>
                </a:cubicBezTo>
                <a:close/>
              </a:path>
            </a:pathLst>
          </a:custGeom>
          <a:solidFill>
            <a:schemeClr val="accent1"/>
          </a:solidFill>
          <a:ln w="9525">
            <a:round/>
            <a:headEnd/>
            <a:tailEnd/>
          </a:ln>
          <a:scene3d>
            <a:camera prst="legacyObliqueFront">
              <a:rot lat="17699992" lon="0" rev="0"/>
            </a:camera>
            <a:lightRig rig="legacyFlat4" dir="t"/>
          </a:scene3d>
          <a:sp3d extrusionH="100000" prstMaterial="legacyPlastic">
            <a:bevelT w="13500" h="13500" prst="angle"/>
            <a:bevelB w="13500" h="13500" prst="angle"/>
            <a:extrusionClr>
              <a:srgbClr val="DDDDDD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5371" name="AutoShape 83"/>
          <p:cNvSpPr>
            <a:spLocks noChangeArrowheads="1"/>
          </p:cNvSpPr>
          <p:nvPr/>
        </p:nvSpPr>
        <p:spPr bwMode="auto">
          <a:xfrm>
            <a:off x="6705600" y="4572000"/>
            <a:ext cx="685800" cy="7620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171" y="10800"/>
                </a:moveTo>
                <a:cubicBezTo>
                  <a:pt x="3171" y="15013"/>
                  <a:pt x="6587" y="18429"/>
                  <a:pt x="10800" y="18429"/>
                </a:cubicBezTo>
                <a:cubicBezTo>
                  <a:pt x="15013" y="18429"/>
                  <a:pt x="18429" y="15013"/>
                  <a:pt x="18429" y="10800"/>
                </a:cubicBezTo>
                <a:cubicBezTo>
                  <a:pt x="18429" y="6587"/>
                  <a:pt x="15013" y="3171"/>
                  <a:pt x="10800" y="3171"/>
                </a:cubicBezTo>
                <a:cubicBezTo>
                  <a:pt x="6587" y="3171"/>
                  <a:pt x="3171" y="6587"/>
                  <a:pt x="3171" y="10800"/>
                </a:cubicBezTo>
                <a:close/>
              </a:path>
            </a:pathLst>
          </a:custGeom>
          <a:solidFill>
            <a:schemeClr val="accent1"/>
          </a:solidFill>
          <a:ln w="9525">
            <a:round/>
            <a:headEnd/>
            <a:tailEnd/>
          </a:ln>
          <a:scene3d>
            <a:camera prst="legacyObliqueFront">
              <a:rot lat="17699992" lon="0" rev="0"/>
            </a:camera>
            <a:lightRig rig="legacyFlat4" dir="t"/>
          </a:scene3d>
          <a:sp3d extrusionH="100000" prstMaterial="legacyPlastic">
            <a:bevelT w="13500" h="13500" prst="angle"/>
            <a:bevelB w="13500" h="13500" prst="angle"/>
            <a:extrusionClr>
              <a:srgbClr val="DDDDDD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5372" name="AutoShape 84"/>
          <p:cNvSpPr>
            <a:spLocks noChangeArrowheads="1"/>
          </p:cNvSpPr>
          <p:nvPr/>
        </p:nvSpPr>
        <p:spPr bwMode="auto">
          <a:xfrm>
            <a:off x="6705600" y="4343400"/>
            <a:ext cx="685800" cy="7620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171" y="10800"/>
                </a:moveTo>
                <a:cubicBezTo>
                  <a:pt x="3171" y="15013"/>
                  <a:pt x="6587" y="18429"/>
                  <a:pt x="10800" y="18429"/>
                </a:cubicBezTo>
                <a:cubicBezTo>
                  <a:pt x="15013" y="18429"/>
                  <a:pt x="18429" y="15013"/>
                  <a:pt x="18429" y="10800"/>
                </a:cubicBezTo>
                <a:cubicBezTo>
                  <a:pt x="18429" y="6587"/>
                  <a:pt x="15013" y="3171"/>
                  <a:pt x="10800" y="3171"/>
                </a:cubicBezTo>
                <a:cubicBezTo>
                  <a:pt x="6587" y="3171"/>
                  <a:pt x="3171" y="6587"/>
                  <a:pt x="3171" y="10800"/>
                </a:cubicBezTo>
                <a:close/>
              </a:path>
            </a:pathLst>
          </a:custGeom>
          <a:solidFill>
            <a:schemeClr val="accent1"/>
          </a:solidFill>
          <a:ln w="9525">
            <a:round/>
            <a:headEnd/>
            <a:tailEnd/>
          </a:ln>
          <a:scene3d>
            <a:camera prst="legacyObliqueFront">
              <a:rot lat="17699992" lon="0" rev="0"/>
            </a:camera>
            <a:lightRig rig="legacyFlat4" dir="t"/>
          </a:scene3d>
          <a:sp3d extrusionH="100000" prstMaterial="legacyPlastic">
            <a:bevelT w="13500" h="13500" prst="angle"/>
            <a:bevelB w="13500" h="13500" prst="angle"/>
            <a:extrusionClr>
              <a:srgbClr val="DDDDDD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5373" name="AutoShape 85"/>
          <p:cNvSpPr>
            <a:spLocks noChangeArrowheads="1"/>
          </p:cNvSpPr>
          <p:nvPr/>
        </p:nvSpPr>
        <p:spPr bwMode="auto">
          <a:xfrm>
            <a:off x="6705600" y="4114800"/>
            <a:ext cx="685800" cy="7620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171" y="10800"/>
                </a:moveTo>
                <a:cubicBezTo>
                  <a:pt x="3171" y="15013"/>
                  <a:pt x="6587" y="18429"/>
                  <a:pt x="10800" y="18429"/>
                </a:cubicBezTo>
                <a:cubicBezTo>
                  <a:pt x="15013" y="18429"/>
                  <a:pt x="18429" y="15013"/>
                  <a:pt x="18429" y="10800"/>
                </a:cubicBezTo>
                <a:cubicBezTo>
                  <a:pt x="18429" y="6587"/>
                  <a:pt x="15013" y="3171"/>
                  <a:pt x="10800" y="3171"/>
                </a:cubicBezTo>
                <a:cubicBezTo>
                  <a:pt x="6587" y="3171"/>
                  <a:pt x="3171" y="6587"/>
                  <a:pt x="3171" y="10800"/>
                </a:cubicBezTo>
                <a:close/>
              </a:path>
            </a:pathLst>
          </a:custGeom>
          <a:solidFill>
            <a:schemeClr val="accent1"/>
          </a:solidFill>
          <a:ln w="9525">
            <a:round/>
            <a:headEnd/>
            <a:tailEnd/>
          </a:ln>
          <a:scene3d>
            <a:camera prst="legacyObliqueFront">
              <a:rot lat="17699992" lon="0" rev="0"/>
            </a:camera>
            <a:lightRig rig="legacyFlat4" dir="t"/>
          </a:scene3d>
          <a:sp3d extrusionH="100000" prstMaterial="legacyPlastic">
            <a:bevelT w="13500" h="13500" prst="angle"/>
            <a:bevelB w="13500" h="13500" prst="angle"/>
            <a:extrusionClr>
              <a:srgbClr val="DDDDDD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5374" name="AutoShape 86"/>
          <p:cNvSpPr>
            <a:spLocks noChangeArrowheads="1"/>
          </p:cNvSpPr>
          <p:nvPr/>
        </p:nvSpPr>
        <p:spPr bwMode="auto">
          <a:xfrm>
            <a:off x="6705600" y="3886200"/>
            <a:ext cx="685800" cy="7620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171" y="10800"/>
                </a:moveTo>
                <a:cubicBezTo>
                  <a:pt x="3171" y="15013"/>
                  <a:pt x="6587" y="18429"/>
                  <a:pt x="10800" y="18429"/>
                </a:cubicBezTo>
                <a:cubicBezTo>
                  <a:pt x="15013" y="18429"/>
                  <a:pt x="18429" y="15013"/>
                  <a:pt x="18429" y="10800"/>
                </a:cubicBezTo>
                <a:cubicBezTo>
                  <a:pt x="18429" y="6587"/>
                  <a:pt x="15013" y="3171"/>
                  <a:pt x="10800" y="3171"/>
                </a:cubicBezTo>
                <a:cubicBezTo>
                  <a:pt x="6587" y="3171"/>
                  <a:pt x="3171" y="6587"/>
                  <a:pt x="3171" y="10800"/>
                </a:cubicBezTo>
                <a:close/>
              </a:path>
            </a:pathLst>
          </a:custGeom>
          <a:solidFill>
            <a:schemeClr val="accent1"/>
          </a:solidFill>
          <a:ln w="9525">
            <a:round/>
            <a:headEnd/>
            <a:tailEnd/>
          </a:ln>
          <a:scene3d>
            <a:camera prst="legacyObliqueFront">
              <a:rot lat="17699992" lon="0" rev="0"/>
            </a:camera>
            <a:lightRig rig="legacyFlat4" dir="t"/>
          </a:scene3d>
          <a:sp3d extrusionH="100000" prstMaterial="legacyPlastic">
            <a:bevelT w="13500" h="13500" prst="angle"/>
            <a:bevelB w="13500" h="13500" prst="angle"/>
            <a:extrusionClr>
              <a:srgbClr val="DDDDDD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5375" name="AutoShape 87"/>
          <p:cNvSpPr>
            <a:spLocks noChangeArrowheads="1"/>
          </p:cNvSpPr>
          <p:nvPr/>
        </p:nvSpPr>
        <p:spPr bwMode="auto">
          <a:xfrm>
            <a:off x="6705600" y="3657600"/>
            <a:ext cx="685800" cy="7620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171" y="10800"/>
                </a:moveTo>
                <a:cubicBezTo>
                  <a:pt x="3171" y="15013"/>
                  <a:pt x="6587" y="18429"/>
                  <a:pt x="10800" y="18429"/>
                </a:cubicBezTo>
                <a:cubicBezTo>
                  <a:pt x="15013" y="18429"/>
                  <a:pt x="18429" y="15013"/>
                  <a:pt x="18429" y="10800"/>
                </a:cubicBezTo>
                <a:cubicBezTo>
                  <a:pt x="18429" y="6587"/>
                  <a:pt x="15013" y="3171"/>
                  <a:pt x="10800" y="3171"/>
                </a:cubicBezTo>
                <a:cubicBezTo>
                  <a:pt x="6587" y="3171"/>
                  <a:pt x="3171" y="6587"/>
                  <a:pt x="3171" y="10800"/>
                </a:cubicBezTo>
                <a:close/>
              </a:path>
            </a:pathLst>
          </a:custGeom>
          <a:solidFill>
            <a:schemeClr val="accent1"/>
          </a:solidFill>
          <a:ln w="9525">
            <a:round/>
            <a:headEnd/>
            <a:tailEnd/>
          </a:ln>
          <a:scene3d>
            <a:camera prst="legacyObliqueFront">
              <a:rot lat="17699992" lon="0" rev="0"/>
            </a:camera>
            <a:lightRig rig="legacyFlat4" dir="t"/>
          </a:scene3d>
          <a:sp3d extrusionH="100000" prstMaterial="legacyPlastic">
            <a:bevelT w="13500" h="13500" prst="angle"/>
            <a:bevelB w="13500" h="13500" prst="angle"/>
            <a:extrusionClr>
              <a:srgbClr val="DDDDDD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5376" name="AutoShape 88"/>
          <p:cNvSpPr>
            <a:spLocks noChangeArrowheads="1"/>
          </p:cNvSpPr>
          <p:nvPr/>
        </p:nvSpPr>
        <p:spPr bwMode="auto">
          <a:xfrm>
            <a:off x="6705600" y="3429000"/>
            <a:ext cx="685800" cy="7620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171" y="10800"/>
                </a:moveTo>
                <a:cubicBezTo>
                  <a:pt x="3171" y="15013"/>
                  <a:pt x="6587" y="18429"/>
                  <a:pt x="10800" y="18429"/>
                </a:cubicBezTo>
                <a:cubicBezTo>
                  <a:pt x="15013" y="18429"/>
                  <a:pt x="18429" y="15013"/>
                  <a:pt x="18429" y="10800"/>
                </a:cubicBezTo>
                <a:cubicBezTo>
                  <a:pt x="18429" y="6587"/>
                  <a:pt x="15013" y="3171"/>
                  <a:pt x="10800" y="3171"/>
                </a:cubicBezTo>
                <a:cubicBezTo>
                  <a:pt x="6587" y="3171"/>
                  <a:pt x="3171" y="6587"/>
                  <a:pt x="3171" y="10800"/>
                </a:cubicBezTo>
                <a:close/>
              </a:path>
            </a:pathLst>
          </a:custGeom>
          <a:solidFill>
            <a:schemeClr val="accent1"/>
          </a:solidFill>
          <a:ln w="9525">
            <a:round/>
            <a:headEnd/>
            <a:tailEnd/>
          </a:ln>
          <a:scene3d>
            <a:camera prst="legacyObliqueFront">
              <a:rot lat="17699992" lon="0" rev="0"/>
            </a:camera>
            <a:lightRig rig="legacyFlat4" dir="t"/>
          </a:scene3d>
          <a:sp3d extrusionH="100000" prstMaterial="legacyPlastic">
            <a:bevelT w="13500" h="13500" prst="angle"/>
            <a:bevelB w="13500" h="13500" prst="angle"/>
            <a:extrusionClr>
              <a:srgbClr val="DDDDDD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5377" name="Rectangle 89"/>
          <p:cNvSpPr>
            <a:spLocks noChangeArrowheads="1"/>
          </p:cNvSpPr>
          <p:nvPr/>
        </p:nvSpPr>
        <p:spPr bwMode="auto">
          <a:xfrm>
            <a:off x="6413500" y="5778500"/>
            <a:ext cx="609600" cy="152400"/>
          </a:xfrm>
          <a:prstGeom prst="rect">
            <a:avLst/>
          </a:prstGeom>
          <a:solidFill>
            <a:srgbClr val="DDDDDD"/>
          </a:solidFill>
          <a:ln w="9525">
            <a:miter lim="800000"/>
            <a:headEnd/>
            <a:tailEnd/>
          </a:ln>
          <a:scene3d>
            <a:camera prst="legacyObliqueTopLeft"/>
            <a:lightRig rig="legacyFlat4" dir="t"/>
          </a:scene3d>
          <a:sp3d extrusionH="100000" prstMaterial="legacyPlastic">
            <a:bevelT w="13500" h="13500" prst="angle"/>
            <a:bevelB w="13500" h="13500" prst="angle"/>
            <a:extrusionClr>
              <a:srgbClr val="DDDDDD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15378" name="Picture 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86000"/>
            <a:ext cx="1524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9" name="Picture 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286000"/>
            <a:ext cx="170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0" name="Picture 1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288" y="3352800"/>
            <a:ext cx="147637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1" name="Picture 13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825" y="5397500"/>
            <a:ext cx="147638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2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644900"/>
            <a:ext cx="6492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3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602288" y="5715000"/>
            <a:ext cx="64928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0"/>
            <a:ext cx="325755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4"/>
          <p:cNvSpPr txBox="1">
            <a:spLocks noChangeArrowheads="1"/>
          </p:cNvSpPr>
          <p:nvPr/>
        </p:nvSpPr>
        <p:spPr bwMode="auto">
          <a:xfrm>
            <a:off x="609600" y="1600200"/>
            <a:ext cx="29162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en-US" sz="2400">
                <a:solidFill>
                  <a:srgbClr val="0000D9"/>
                </a:solidFill>
              </a:rPr>
              <a:t>Gravitational force:</a:t>
            </a:r>
          </a:p>
        </p:txBody>
      </p:sp>
      <p:sp>
        <p:nvSpPr>
          <p:cNvPr id="16387" name="AutoShape 7"/>
          <p:cNvSpPr>
            <a:spLocks noChangeArrowheads="1"/>
          </p:cNvSpPr>
          <p:nvPr/>
        </p:nvSpPr>
        <p:spPr bwMode="auto">
          <a:xfrm>
            <a:off x="1752600" y="4724400"/>
            <a:ext cx="401638" cy="457200"/>
          </a:xfrm>
          <a:prstGeom prst="downArrow">
            <a:avLst>
              <a:gd name="adj1" fmla="val 50000"/>
              <a:gd name="adj2" fmla="val 54988"/>
            </a:avLst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638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62200"/>
            <a:ext cx="391795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Rectangle 1"/>
          <p:cNvSpPr>
            <a:spLocks noChangeArrowheads="1"/>
          </p:cNvSpPr>
          <p:nvPr/>
        </p:nvSpPr>
        <p:spPr bwMode="auto">
          <a:xfrm>
            <a:off x="914400" y="5181600"/>
            <a:ext cx="9906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639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76800"/>
            <a:ext cx="3429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Line 44"/>
          <p:cNvSpPr>
            <a:spLocks noChangeShapeType="1"/>
          </p:cNvSpPr>
          <p:nvPr/>
        </p:nvSpPr>
        <p:spPr bwMode="auto">
          <a:xfrm>
            <a:off x="1676400" y="5334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6392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136900"/>
            <a:ext cx="1854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3733800"/>
            <a:ext cx="37211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057400"/>
            <a:ext cx="44323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48000"/>
            <a:ext cx="24638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924300"/>
            <a:ext cx="236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2441575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20813" y="2997200"/>
            <a:ext cx="457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817813" y="3073400"/>
            <a:ext cx="457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Rectangle 5"/>
          <p:cNvSpPr>
            <a:spLocks noChangeArrowheads="1"/>
          </p:cNvSpPr>
          <p:nvPr/>
        </p:nvSpPr>
        <p:spPr bwMode="auto">
          <a:xfrm>
            <a:off x="3429000" y="685800"/>
            <a:ext cx="2351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i="1" u="sng"/>
              <a:t>Magnetic Force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2209800" y="381000"/>
            <a:ext cx="5253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i="1" u="sng"/>
              <a:t>Energy Density of the Magnetic Field</a:t>
            </a:r>
          </a:p>
        </p:txBody>
      </p:sp>
      <p:sp>
        <p:nvSpPr>
          <p:cNvPr id="18435" name="Text Box 7"/>
          <p:cNvSpPr txBox="1">
            <a:spLocks noChangeArrowheads="1"/>
          </p:cNvSpPr>
          <p:nvPr/>
        </p:nvSpPr>
        <p:spPr bwMode="auto">
          <a:xfrm>
            <a:off x="381000" y="1295400"/>
            <a:ext cx="4941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en-US">
                <a:solidFill>
                  <a:srgbClr val="2651CE"/>
                </a:solidFill>
              </a:rPr>
              <a:t>What is the energy density stored in the coil ?</a:t>
            </a:r>
          </a:p>
        </p:txBody>
      </p:sp>
      <p:sp>
        <p:nvSpPr>
          <p:cNvPr id="18436" name="Text Box 8"/>
          <p:cNvSpPr txBox="1">
            <a:spLocks noChangeArrowheads="1"/>
          </p:cNvSpPr>
          <p:nvPr/>
        </p:nvSpPr>
        <p:spPr bwMode="auto">
          <a:xfrm>
            <a:off x="381000" y="1981200"/>
            <a:ext cx="3956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en-US">
                <a:solidFill>
                  <a:srgbClr val="2651CE"/>
                </a:solidFill>
              </a:rPr>
              <a:t>For a long coil the stored energy is…</a:t>
            </a:r>
          </a:p>
        </p:txBody>
      </p:sp>
      <p:sp>
        <p:nvSpPr>
          <p:cNvPr id="98313" name="Text Box 9"/>
          <p:cNvSpPr txBox="1">
            <a:spLocks noChangeArrowheads="1"/>
          </p:cNvSpPr>
          <p:nvPr/>
        </p:nvSpPr>
        <p:spPr bwMode="auto">
          <a:xfrm>
            <a:off x="381000" y="3886200"/>
            <a:ext cx="2476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en-US">
                <a:solidFill>
                  <a:srgbClr val="2651CE"/>
                </a:solidFill>
              </a:rPr>
              <a:t>We can rewrite this as</a:t>
            </a:r>
          </a:p>
        </p:txBody>
      </p:sp>
      <p:sp>
        <p:nvSpPr>
          <p:cNvPr id="98314" name="Text Box 10"/>
          <p:cNvSpPr txBox="1">
            <a:spLocks noChangeArrowheads="1"/>
          </p:cNvSpPr>
          <p:nvPr/>
        </p:nvSpPr>
        <p:spPr bwMode="auto">
          <a:xfrm>
            <a:off x="304800" y="5791200"/>
            <a:ext cx="7486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en-US">
                <a:solidFill>
                  <a:srgbClr val="2651CE"/>
                </a:solidFill>
              </a:rPr>
              <a:t>The magnetic field not only generates a force, but can also be used to </a:t>
            </a:r>
          </a:p>
          <a:p>
            <a:pPr algn="l" eaLnBrk="1" hangingPunct="1"/>
            <a:r>
              <a:rPr lang="en-US">
                <a:solidFill>
                  <a:srgbClr val="2651CE"/>
                </a:solidFill>
              </a:rPr>
              <a:t>find the stored energy !</a:t>
            </a:r>
          </a:p>
        </p:txBody>
      </p:sp>
      <p:pic>
        <p:nvPicPr>
          <p:cNvPr id="18439" name="Picture 1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667000"/>
            <a:ext cx="5318125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572000"/>
            <a:ext cx="4094163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8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8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13" grpId="0"/>
      <p:bldP spid="98314" grpId="0"/>
    </p:bldLst>
  </p:timing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9" name="Rectangle 5"/>
          <p:cNvSpPr>
            <a:spLocks noChangeArrowheads="1"/>
          </p:cNvSpPr>
          <p:nvPr/>
        </p:nvSpPr>
        <p:spPr bwMode="auto">
          <a:xfrm>
            <a:off x="3886200" y="1981200"/>
            <a:ext cx="47656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>
              <a:defRPr/>
            </a:pPr>
            <a:r>
              <a:rPr lang="en-US"/>
              <a:t>magnetic strontium ferrite, SrFe12O19, particles dispersed in the elastomer Hypalon</a:t>
            </a:r>
            <a:r>
              <a:rPr lang="en-US">
                <a:effectLst>
                  <a:outerShdw algn="tl" blurRad="38100" dir="2700000" dist="38100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19459" name="Rectangle 7"/>
          <p:cNvSpPr>
            <a:spLocks noChangeArrowheads="1"/>
          </p:cNvSpPr>
          <p:nvPr/>
        </p:nvSpPr>
        <p:spPr bwMode="auto">
          <a:xfrm>
            <a:off x="3836988" y="381000"/>
            <a:ext cx="2411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i="1" lang="en-US" sz="2400" u="sng"/>
              <a:t>Magnetic Poetry</a:t>
            </a:r>
          </a:p>
        </p:txBody>
      </p:sp>
      <p:pic>
        <p:nvPicPr>
          <p:cNvPr id="1946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533400"/>
            <a:ext cx="2967038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381000" y="3581400"/>
            <a:ext cx="4451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charset="0" pitchFamily="34" typeface="Trebuchet MS"/>
                <a:ea charset="-128" pitchFamily="34" typeface="MS PGothic"/>
              </a:defRPr>
            </a:lvl1pPr>
            <a:lvl2pPr eaLnBrk="0" hangingPunct="0" indent="-285750" marL="742950">
              <a:defRPr>
                <a:solidFill>
                  <a:schemeClr val="tx1"/>
                </a:solidFill>
                <a:latin charset="0" pitchFamily="34" typeface="Trebuchet MS"/>
                <a:ea charset="-128" pitchFamily="34" typeface="MS PGothic"/>
              </a:defRPr>
            </a:lvl2pPr>
            <a:lvl3pPr eaLnBrk="0" hangingPunct="0" indent="-228600" marL="1143000">
              <a:defRPr>
                <a:solidFill>
                  <a:schemeClr val="tx1"/>
                </a:solidFill>
                <a:latin charset="0" pitchFamily="34" typeface="Trebuchet MS"/>
                <a:ea charset="-128" pitchFamily="34" typeface="MS PGothic"/>
              </a:defRPr>
            </a:lvl3pPr>
            <a:lvl4pPr eaLnBrk="0" hangingPunct="0" indent="-228600" marL="1600200">
              <a:defRPr>
                <a:solidFill>
                  <a:schemeClr val="tx1"/>
                </a:solidFill>
                <a:latin charset="0" pitchFamily="34" typeface="Trebuchet MS"/>
                <a:ea charset="-128" pitchFamily="34" typeface="MS PGothic"/>
              </a:defRPr>
            </a:lvl4pPr>
            <a:lvl5pPr eaLnBrk="0" hangingPunct="0" indent="-228600" marL="2057400">
              <a:defRPr>
                <a:solidFill>
                  <a:schemeClr val="tx1"/>
                </a:solidFill>
                <a:latin charset="0" pitchFamily="34" typeface="Trebuchet MS"/>
                <a:ea charset="-128" pitchFamily="34" typeface="MS PGothic"/>
              </a:defRPr>
            </a:lvl5pPr>
            <a:lvl6pPr algn="ctr"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34" typeface="Trebuchet MS"/>
                <a:ea charset="-128" pitchFamily="34" typeface="MS PGothic"/>
              </a:defRPr>
            </a:lvl6pPr>
            <a:lvl7pPr algn="ctr"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34" typeface="Trebuchet MS"/>
                <a:ea charset="-128" pitchFamily="34" typeface="MS PGothic"/>
              </a:defRPr>
            </a:lvl7pPr>
            <a:lvl8pPr algn="ctr"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34" typeface="Trebuchet MS"/>
                <a:ea charset="-128" pitchFamily="34" typeface="MS PGothic"/>
              </a:defRPr>
            </a:lvl8pPr>
            <a:lvl9pPr algn="ctr"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34" typeface="Trebuchet MS"/>
                <a:ea charset="-128" pitchFamily="34" typeface="MS PGothic"/>
              </a:defRPr>
            </a:lvl9pPr>
          </a:lstStyle>
          <a:p>
            <a:pPr algn="l" eaLnBrk="1" hangingPunct="1"/>
            <a:r>
              <a:rPr lang="en-US" sz="900">
                <a:latin charset="0" pitchFamily="34" typeface="Verdana"/>
              </a:rPr>
              <a:t>Image by Steve Johnson </a:t>
            </a:r>
            <a:r>
              <a:rPr lang="en-US" sz="900">
                <a:solidFill>
                  <a:srgbClr val="000000"/>
                </a:solidFill>
                <a:latin charset="0" pitchFamily="34" typeface="Verdana"/>
                <a:hlinkClick r:id="rId3"/>
              </a:rPr>
              <a:t>http://www.flickr.com/photos/artbystevejohnson/4621636807/</a:t>
            </a:r>
            <a:r>
              <a:rPr lang="en-US" sz="900">
                <a:solidFill>
                  <a:srgbClr val="000000"/>
                </a:solidFill>
                <a:latin charset="0" pitchFamily="34" typeface="Verdana"/>
              </a:rPr>
              <a:t>on flickr.</a:t>
            </a:r>
          </a:p>
        </p:txBody>
      </p:sp>
      <p:pic>
        <p:nvPicPr>
          <p:cNvPr id="1946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810000"/>
            <a:ext cx="55499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657600" y="6248400"/>
            <a:ext cx="4765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>
              <a:defRPr/>
            </a:pPr>
            <a:r>
              <a:rPr dirty="0" lang="en-US">
                <a:latin charset="0" typeface="Trebuchet MS"/>
                <a:ea charset="0" typeface="ＭＳ Ｐゴシック"/>
                <a:cs charset="0" typeface="ＭＳ Ｐゴシック"/>
              </a:rPr>
              <a:t>Domains (arrows indicate field direction)</a:t>
            </a:r>
            <a:endParaRPr dirty="0" lang="en-US">
              <a:effectLst>
                <a:outerShdw algn="tl" blurRad="38100" dir="2700000" dist="38100">
                  <a:srgbClr val="DDDDDD"/>
                </a:outerShdw>
              </a:effectLst>
              <a:latin charset="0" typeface="Trebuchet MS"/>
              <a:ea charset="0" typeface="ＭＳ Ｐゴシック"/>
              <a:cs charset="0" typeface="ＭＳ Ｐゴシック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4953000" y="3505200"/>
            <a:ext cx="1412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>
              <a:defRPr/>
            </a:pPr>
            <a:r>
              <a:rPr dirty="0" lang="en-US">
                <a:latin charset="0" typeface="Trebuchet MS"/>
                <a:ea charset="0" typeface="ＭＳ Ｐゴシック"/>
                <a:cs charset="0" typeface="ＭＳ Ｐゴシック"/>
              </a:rPr>
              <a:t>Field lines</a:t>
            </a:r>
            <a:endParaRPr dirty="0" lang="en-US">
              <a:effectLst>
                <a:outerShdw algn="tl" blurRad="38100" dir="2700000" dist="38100">
                  <a:srgbClr val="DDDDDD"/>
                </a:outerShdw>
              </a:effectLst>
              <a:latin charset="0" typeface="Trebuchet MS"/>
              <a:ea charset="0" typeface="ＭＳ Ｐゴシック"/>
              <a:cs charset="0" typeface="ＭＳ Ｐゴシック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2743200" y="4354513"/>
            <a:ext cx="2286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>
              <a:defRPr/>
            </a:pPr>
            <a:r>
              <a:rPr dirty="0" lang="en-US">
                <a:latin charset="0" typeface="Trebuchet MS"/>
                <a:ea charset="0" typeface="ＭＳ Ｐゴシック"/>
                <a:cs charset="0" typeface="ＭＳ Ｐゴシック"/>
              </a:rPr>
              <a:t>Back (brown) side</a:t>
            </a:r>
            <a:endParaRPr dirty="0" lang="en-US">
              <a:effectLst>
                <a:outerShdw algn="tl" blurRad="38100" dir="2700000" dist="38100">
                  <a:srgbClr val="DDDDDD"/>
                </a:outerShdw>
              </a:effectLst>
              <a:latin charset="0" typeface="Trebuchet MS"/>
              <a:ea charset="0" typeface="ＭＳ Ｐゴシック"/>
              <a:cs charset="0" typeface="ＭＳ Ｐゴシック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2743200" y="5410200"/>
            <a:ext cx="2286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>
              <a:defRPr/>
            </a:pPr>
            <a:r>
              <a:rPr dirty="0" lang="en-US">
                <a:latin charset="0" typeface="Trebuchet MS"/>
                <a:ea charset="0" typeface="ＭＳ Ｐゴシック"/>
                <a:cs charset="0" typeface="ＭＳ Ｐゴシック"/>
              </a:rPr>
              <a:t>Front (printed) side</a:t>
            </a:r>
            <a:endParaRPr dirty="0" lang="en-US">
              <a:effectLst>
                <a:outerShdw algn="tl" blurRad="38100" dir="2700000" dist="38100">
                  <a:srgbClr val="DDDDDD"/>
                </a:outerShdw>
              </a:effectLst>
              <a:latin charset="0" typeface="Trebuchet MS"/>
              <a:ea charset="0" typeface="ＭＳ Ｐゴシック"/>
              <a:cs charset="0" typeface="ＭＳ Ｐゴシック"/>
            </a:endParaRPr>
          </a:p>
        </p:txBody>
      </p:sp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dur="500" id="7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grpId="0" spid="7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75" y="1143000"/>
            <a:ext cx="115411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5"/>
          <p:cNvSpPr>
            <a:spLocks noChangeArrowheads="1"/>
          </p:cNvSpPr>
          <p:nvPr/>
        </p:nvSpPr>
        <p:spPr bwMode="auto">
          <a:xfrm>
            <a:off x="3836988" y="381000"/>
            <a:ext cx="2411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i="1" u="sng"/>
              <a:t>Magnetic Poetry</a:t>
            </a:r>
          </a:p>
        </p:txBody>
      </p:sp>
      <p:pic>
        <p:nvPicPr>
          <p:cNvPr id="20484" name="Picture 3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953000"/>
            <a:ext cx="2182813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44" name="Text Box 40"/>
          <p:cNvSpPr txBox="1">
            <a:spLocks noChangeArrowheads="1"/>
          </p:cNvSpPr>
          <p:nvPr/>
        </p:nvSpPr>
        <p:spPr bwMode="auto">
          <a:xfrm>
            <a:off x="573088" y="928688"/>
            <a:ext cx="9509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en-US" sz="1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magnet</a:t>
            </a:r>
          </a:p>
        </p:txBody>
      </p:sp>
      <p:sp>
        <p:nvSpPr>
          <p:cNvPr id="123945" name="Text Box 41"/>
          <p:cNvSpPr txBox="1">
            <a:spLocks noChangeArrowheads="1"/>
          </p:cNvSpPr>
          <p:nvPr/>
        </p:nvSpPr>
        <p:spPr bwMode="auto">
          <a:xfrm>
            <a:off x="2057400" y="990600"/>
            <a:ext cx="7889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en-US" sz="1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fridge</a:t>
            </a:r>
          </a:p>
        </p:txBody>
      </p:sp>
      <p:pic>
        <p:nvPicPr>
          <p:cNvPr id="20487" name="Picture 4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513" y="5803900"/>
            <a:ext cx="2503487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4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953000"/>
            <a:ext cx="166687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48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724400"/>
            <a:ext cx="165100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50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105400"/>
            <a:ext cx="145097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1892300" cy="32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2" name="TextBox 36"/>
          <p:cNvSpPr txBox="1">
            <a:spLocks noChangeArrowheads="1"/>
          </p:cNvSpPr>
          <p:nvPr/>
        </p:nvSpPr>
        <p:spPr bwMode="auto">
          <a:xfrm>
            <a:off x="6477000" y="6019800"/>
            <a:ext cx="1201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/>
              <a:t>PRESSURE</a:t>
            </a:r>
          </a:p>
        </p:txBody>
      </p:sp>
      <p:sp>
        <p:nvSpPr>
          <p:cNvPr id="13" name="Right Brace 12"/>
          <p:cNvSpPr/>
          <p:nvPr/>
        </p:nvSpPr>
        <p:spPr>
          <a:xfrm rot="5400000">
            <a:off x="7010400" y="5638800"/>
            <a:ext cx="152400" cy="609600"/>
          </a:xfrm>
          <a:prstGeom prst="rightBrace">
            <a:avLst>
              <a:gd name="adj1" fmla="val 39583"/>
              <a:gd name="adj2" fmla="val 50000"/>
            </a:avLst>
          </a:prstGeom>
          <a:ln>
            <a:solidFill>
              <a:srgbClr val="4F81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2819400" y="304800"/>
            <a:ext cx="3130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i="1" u="sng"/>
              <a:t>What Sets the Limit ?</a:t>
            </a:r>
          </a:p>
        </p:txBody>
      </p:sp>
      <p:sp>
        <p:nvSpPr>
          <p:cNvPr id="3075" name="Text Box 7"/>
          <p:cNvSpPr txBox="1">
            <a:spLocks noChangeArrowheads="1"/>
          </p:cNvSpPr>
          <p:nvPr/>
        </p:nvSpPr>
        <p:spPr bwMode="auto">
          <a:xfrm>
            <a:off x="33338" y="1143000"/>
            <a:ext cx="6781800" cy="1016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l"/>
            <a:r>
              <a:rPr lang="en-US" sz="2000" b="1" i="1"/>
              <a:t>Pressure Under Water </a:t>
            </a:r>
          </a:p>
          <a:p>
            <a:pPr algn="l"/>
            <a:r>
              <a:rPr lang="en-US" sz="2000" b="1"/>
              <a:t>    1000 m     Submarine                             	1000 psi</a:t>
            </a:r>
          </a:p>
          <a:p>
            <a:pPr algn="l"/>
            <a:r>
              <a:rPr lang="en-US" sz="2000" b="1"/>
              <a:t>    4000 m     Ocean Floor Submersible    	6000 psi</a:t>
            </a:r>
            <a:endParaRPr lang="en-US" sz="2000" b="1" baseline="30000"/>
          </a:p>
        </p:txBody>
      </p:sp>
      <p:sp>
        <p:nvSpPr>
          <p:cNvPr id="3076" name="Text Box 8"/>
          <p:cNvSpPr txBox="1">
            <a:spLocks noChangeArrowheads="1"/>
          </p:cNvSpPr>
          <p:nvPr/>
        </p:nvSpPr>
        <p:spPr bwMode="auto">
          <a:xfrm>
            <a:off x="-228600" y="2514600"/>
            <a:ext cx="714375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l"/>
            <a:r>
              <a:rPr lang="en-US" sz="2000" b="1"/>
              <a:t>           80T Pulsed Magnet              		200,000 psi  </a:t>
            </a:r>
          </a:p>
          <a:p>
            <a:pPr algn="l">
              <a:spcBef>
                <a:spcPct val="10000"/>
              </a:spcBef>
            </a:pPr>
            <a:r>
              <a:rPr lang="en-US" sz="2000" b="1"/>
              <a:t>                          </a:t>
            </a:r>
            <a:r>
              <a:rPr lang="en-US" sz="2000" i="1"/>
              <a:t>(1.3GPascals, 130 kg/mm</a:t>
            </a:r>
            <a:r>
              <a:rPr lang="en-US" sz="2000" i="1" baseline="30000"/>
              <a:t>2</a:t>
            </a:r>
            <a:r>
              <a:rPr lang="en-US" sz="2000" i="1"/>
              <a:t>)</a:t>
            </a:r>
          </a:p>
          <a:p>
            <a:pPr algn="l">
              <a:spcBef>
                <a:spcPct val="10000"/>
              </a:spcBef>
            </a:pPr>
            <a:r>
              <a:rPr lang="en-US" sz="2000" b="1" i="1"/>
              <a:t>    …exceeds the strength of most materials…</a:t>
            </a:r>
          </a:p>
          <a:p>
            <a:pPr algn="l">
              <a:spcBef>
                <a:spcPct val="10000"/>
              </a:spcBef>
            </a:pPr>
            <a:r>
              <a:rPr lang="en-US" sz="2000" b="1" i="1"/>
              <a:t>    …within a factor of three of theoretical ultimate</a:t>
            </a:r>
          </a:p>
          <a:p>
            <a:pPr algn="l">
              <a:spcBef>
                <a:spcPct val="10000"/>
              </a:spcBef>
            </a:pPr>
            <a:r>
              <a:rPr lang="en-US" sz="2000" b="1" i="1"/>
              <a:t>         tensile strength…</a:t>
            </a:r>
            <a:endParaRPr lang="en-US" sz="2000" b="1" i="1" baseline="30000"/>
          </a:p>
        </p:txBody>
      </p:sp>
      <p:sp>
        <p:nvSpPr>
          <p:cNvPr id="3077" name="Text Box 9"/>
          <p:cNvSpPr txBox="1">
            <a:spLocks noChangeArrowheads="1"/>
          </p:cNvSpPr>
          <p:nvPr/>
        </p:nvSpPr>
        <p:spPr bwMode="auto">
          <a:xfrm>
            <a:off x="3581400" y="4495800"/>
            <a:ext cx="2020888" cy="13112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r>
              <a:rPr lang="en-US" sz="2000">
                <a:solidFill>
                  <a:srgbClr val="0000D9"/>
                </a:solidFill>
              </a:rPr>
              <a:t>Strong </a:t>
            </a:r>
          </a:p>
          <a:p>
            <a:r>
              <a:rPr lang="en-US" sz="2000">
                <a:solidFill>
                  <a:srgbClr val="0000D9"/>
                </a:solidFill>
              </a:rPr>
              <a:t>Electromagnets </a:t>
            </a:r>
          </a:p>
          <a:p>
            <a:r>
              <a:rPr lang="en-US" sz="2000">
                <a:solidFill>
                  <a:srgbClr val="0000D9"/>
                </a:solidFill>
              </a:rPr>
              <a:t>Generate </a:t>
            </a:r>
          </a:p>
          <a:p>
            <a:r>
              <a:rPr lang="en-US" sz="2000" u="sng">
                <a:solidFill>
                  <a:srgbClr val="0000D9"/>
                </a:solidFill>
              </a:rPr>
              <a:t>HUGE</a:t>
            </a:r>
            <a:r>
              <a:rPr lang="en-US" sz="2000">
                <a:solidFill>
                  <a:srgbClr val="0000D9"/>
                </a:solidFill>
              </a:rPr>
              <a:t>  Forces</a:t>
            </a:r>
            <a:endParaRPr lang="en-US">
              <a:solidFill>
                <a:srgbClr val="0000D9"/>
              </a:solidFill>
            </a:endParaRPr>
          </a:p>
        </p:txBody>
      </p:sp>
      <p:pic>
        <p:nvPicPr>
          <p:cNvPr id="307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788" y="1447800"/>
            <a:ext cx="2441575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83400" y="2844800"/>
            <a:ext cx="457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280400" y="2921000"/>
            <a:ext cx="457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981200"/>
            <a:ext cx="7239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2900363" y="304800"/>
            <a:ext cx="3676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400" i="1" u="sng"/>
              <a:t>Magnetic Circuit Example</a:t>
            </a:r>
          </a:p>
        </p:txBody>
      </p:sp>
      <p:sp>
        <p:nvSpPr>
          <p:cNvPr id="21508" name="Rectangle 7"/>
          <p:cNvSpPr>
            <a:spLocks noChangeArrowheads="1"/>
          </p:cNvSpPr>
          <p:nvPr/>
        </p:nvSpPr>
        <p:spPr bwMode="auto">
          <a:xfrm>
            <a:off x="3505200" y="762000"/>
            <a:ext cx="2909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Variable-Reluctance Motor</a:t>
            </a:r>
          </a:p>
        </p:txBody>
      </p:sp>
      <p:sp>
        <p:nvSpPr>
          <p:cNvPr id="21509" name="Rectangle 6"/>
          <p:cNvSpPr>
            <a:spLocks noChangeArrowheads="1"/>
          </p:cNvSpPr>
          <p:nvPr/>
        </p:nvSpPr>
        <p:spPr bwMode="auto">
          <a:xfrm>
            <a:off x="1924050" y="2586038"/>
            <a:ext cx="1071563" cy="977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1510" name="Picture 1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2281238"/>
            <a:ext cx="122238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11" name="Group 8"/>
          <p:cNvGrpSpPr>
            <a:grpSpLocks/>
          </p:cNvGrpSpPr>
          <p:nvPr/>
        </p:nvGrpSpPr>
        <p:grpSpPr bwMode="auto">
          <a:xfrm>
            <a:off x="1143000" y="2667000"/>
            <a:ext cx="331788" cy="1236663"/>
            <a:chOff x="563563" y="2436813"/>
            <a:chExt cx="331787" cy="1236662"/>
          </a:xfrm>
        </p:grpSpPr>
        <p:pic>
          <p:nvPicPr>
            <p:cNvPr id="21517" name="Picture 19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413" y="2974975"/>
              <a:ext cx="168275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8" name="Text Box 20"/>
            <p:cNvSpPr txBox="1">
              <a:spLocks noChangeArrowheads="1"/>
            </p:cNvSpPr>
            <p:nvPr/>
          </p:nvSpPr>
          <p:spPr bwMode="auto">
            <a:xfrm>
              <a:off x="563563" y="2436813"/>
              <a:ext cx="331787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/>
                <a:t>+</a:t>
              </a:r>
            </a:p>
          </p:txBody>
        </p:sp>
        <p:sp>
          <p:nvSpPr>
            <p:cNvPr id="21519" name="Text Box 21"/>
            <p:cNvSpPr txBox="1">
              <a:spLocks noChangeArrowheads="1"/>
            </p:cNvSpPr>
            <p:nvPr/>
          </p:nvSpPr>
          <p:spPr bwMode="auto">
            <a:xfrm>
              <a:off x="584200" y="3276600"/>
              <a:ext cx="2682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/>
                <a:t>-</a:t>
              </a:r>
            </a:p>
          </p:txBody>
        </p:sp>
      </p:grpSp>
      <p:sp>
        <p:nvSpPr>
          <p:cNvPr id="46" name="Line 77"/>
          <p:cNvSpPr>
            <a:spLocks noChangeShapeType="1"/>
          </p:cNvSpPr>
          <p:nvPr/>
        </p:nvSpPr>
        <p:spPr bwMode="auto">
          <a:xfrm flipV="1">
            <a:off x="5745163" y="2643188"/>
            <a:ext cx="457200" cy="45720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4114800" y="1524000"/>
            <a:ext cx="4478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/>
              <a:t>Which configuration has the max flux, </a:t>
            </a:r>
            <a:r>
              <a:rPr lang="en-US">
                <a:latin typeface="Symbol" pitchFamily="18" charset="2"/>
              </a:rPr>
              <a:t>λ</a:t>
            </a:r>
            <a:r>
              <a:rPr lang="en-US"/>
              <a:t> ?</a:t>
            </a:r>
          </a:p>
        </p:txBody>
      </p:sp>
      <p:pic>
        <p:nvPicPr>
          <p:cNvPr id="21514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7400"/>
            <a:ext cx="38354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981200"/>
            <a:ext cx="7366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1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62200"/>
            <a:ext cx="63976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2531" name="Rectangle 5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2532" name="Rectangle 6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2533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2534" name="Rectangle 8"/>
          <p:cNvSpPr>
            <a:spLocks noChangeArrowheads="1"/>
          </p:cNvSpPr>
          <p:nvPr/>
        </p:nvSpPr>
        <p:spPr bwMode="auto">
          <a:xfrm>
            <a:off x="0" y="1146175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l"/>
            <a:endParaRPr lang="en-US" sz="1600"/>
          </a:p>
        </p:txBody>
      </p:sp>
      <p:sp>
        <p:nvSpPr>
          <p:cNvPr id="22535" name="Rectangle 9"/>
          <p:cNvSpPr>
            <a:spLocks noChangeArrowheads="1"/>
          </p:cNvSpPr>
          <p:nvPr/>
        </p:nvSpPr>
        <p:spPr bwMode="auto">
          <a:xfrm>
            <a:off x="0" y="18240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2536" name="Rectangle 10"/>
          <p:cNvSpPr>
            <a:spLocks noChangeArrowheads="1"/>
          </p:cNvSpPr>
          <p:nvPr/>
        </p:nvSpPr>
        <p:spPr bwMode="auto">
          <a:xfrm>
            <a:off x="0" y="1614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2537" name="Rectangle 11"/>
          <p:cNvSpPr>
            <a:spLocks noChangeArrowheads="1"/>
          </p:cNvSpPr>
          <p:nvPr/>
        </p:nvSpPr>
        <p:spPr bwMode="auto">
          <a:xfrm>
            <a:off x="0" y="2652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2538" name="Rectangle 12"/>
          <p:cNvSpPr>
            <a:spLocks noChangeArrowheads="1"/>
          </p:cNvSpPr>
          <p:nvPr/>
        </p:nvSpPr>
        <p:spPr bwMode="auto">
          <a:xfrm>
            <a:off x="0" y="1833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2539" name="Rectangle 13"/>
          <p:cNvSpPr>
            <a:spLocks noChangeArrowheads="1"/>
          </p:cNvSpPr>
          <p:nvPr/>
        </p:nvSpPr>
        <p:spPr bwMode="auto">
          <a:xfrm>
            <a:off x="0" y="17192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2540" name="Rectangle 14"/>
          <p:cNvSpPr>
            <a:spLocks noChangeArrowheads="1"/>
          </p:cNvSpPr>
          <p:nvPr/>
        </p:nvSpPr>
        <p:spPr bwMode="auto">
          <a:xfrm>
            <a:off x="6156325" y="1420813"/>
            <a:ext cx="231775" cy="2301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2541" name="Text Box 90"/>
          <p:cNvSpPr txBox="1">
            <a:spLocks noChangeArrowheads="1"/>
          </p:cNvSpPr>
          <p:nvPr/>
        </p:nvSpPr>
        <p:spPr bwMode="auto">
          <a:xfrm>
            <a:off x="1928813" y="1219200"/>
            <a:ext cx="1376362" cy="406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>
                <a:cs typeface="Arial" pitchFamily="34" charset="0"/>
              </a:rPr>
              <a:t>hot wire</a:t>
            </a:r>
            <a:endParaRPr lang="en-US" sz="2000" i="1">
              <a:cs typeface="Arial" pitchFamily="34" charset="0"/>
            </a:endParaRPr>
          </a:p>
        </p:txBody>
      </p:sp>
      <p:sp>
        <p:nvSpPr>
          <p:cNvPr id="22542" name="Text Box 91"/>
          <p:cNvSpPr txBox="1">
            <a:spLocks noChangeArrowheads="1"/>
          </p:cNvSpPr>
          <p:nvPr/>
        </p:nvSpPr>
        <p:spPr bwMode="auto">
          <a:xfrm>
            <a:off x="6324600" y="1289050"/>
            <a:ext cx="2203450" cy="4635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>
                <a:cs typeface="Arial" pitchFamily="34" charset="0"/>
              </a:rPr>
              <a:t>neutral wire</a:t>
            </a:r>
            <a:endParaRPr lang="en-US" sz="2000" i="1">
              <a:cs typeface="Arial" pitchFamily="34" charset="0"/>
            </a:endParaRPr>
          </a:p>
        </p:txBody>
      </p:sp>
      <p:sp>
        <p:nvSpPr>
          <p:cNvPr id="22543" name="Text Box 126"/>
          <p:cNvSpPr txBox="1">
            <a:spLocks noChangeArrowheads="1"/>
          </p:cNvSpPr>
          <p:nvPr/>
        </p:nvSpPr>
        <p:spPr bwMode="auto">
          <a:xfrm>
            <a:off x="1295400" y="4953000"/>
            <a:ext cx="1622425" cy="638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>
                <a:cs typeface="Arial" pitchFamily="34" charset="0"/>
              </a:rPr>
              <a:t>solenoid switch</a:t>
            </a:r>
            <a:endParaRPr lang="en-US" sz="2000" i="1">
              <a:cs typeface="Arial" pitchFamily="34" charset="0"/>
            </a:endParaRPr>
          </a:p>
        </p:txBody>
      </p:sp>
      <p:sp>
        <p:nvSpPr>
          <p:cNvPr id="22544" name="Text Box 127"/>
          <p:cNvSpPr txBox="1">
            <a:spLocks noChangeArrowheads="1"/>
          </p:cNvSpPr>
          <p:nvPr/>
        </p:nvSpPr>
        <p:spPr bwMode="auto">
          <a:xfrm>
            <a:off x="533400" y="5988050"/>
            <a:ext cx="72644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2000">
                <a:cs typeface="Arial" pitchFamily="34" charset="0"/>
              </a:rPr>
              <a:t>If the current in the hot wire is the same as the current in the</a:t>
            </a:r>
          </a:p>
          <a:p>
            <a:pPr algn="l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2000">
                <a:cs typeface="Arial" pitchFamily="34" charset="0"/>
              </a:rPr>
              <a:t>neutral wire, the induced current in the secondary is zero.</a:t>
            </a:r>
          </a:p>
        </p:txBody>
      </p:sp>
      <p:sp>
        <p:nvSpPr>
          <p:cNvPr id="22545" name="Text Box 128"/>
          <p:cNvSpPr txBox="1">
            <a:spLocks noChangeArrowheads="1"/>
          </p:cNvSpPr>
          <p:nvPr/>
        </p:nvSpPr>
        <p:spPr bwMode="auto">
          <a:xfrm>
            <a:off x="4114800" y="1422400"/>
            <a:ext cx="1490663" cy="406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>
                <a:cs typeface="Arial" pitchFamily="34" charset="0"/>
              </a:rPr>
              <a:t>secondary</a:t>
            </a:r>
            <a:endParaRPr lang="en-US" sz="2000" i="1">
              <a:cs typeface="Arial" pitchFamily="34" charset="0"/>
            </a:endParaRPr>
          </a:p>
        </p:txBody>
      </p:sp>
      <p:sp>
        <p:nvSpPr>
          <p:cNvPr id="22546" name="Rectangle 134"/>
          <p:cNvSpPr>
            <a:spLocks noChangeArrowheads="1"/>
          </p:cNvSpPr>
          <p:nvPr/>
        </p:nvSpPr>
        <p:spPr bwMode="auto">
          <a:xfrm>
            <a:off x="2895600" y="381000"/>
            <a:ext cx="497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i="1" u="sng"/>
              <a:t>Example: Differential Transformer</a:t>
            </a:r>
          </a:p>
        </p:txBody>
      </p:sp>
      <p:pic>
        <p:nvPicPr>
          <p:cNvPr id="2254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0"/>
            <a:ext cx="5448300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3555" name="Rectangle 5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3556" name="Rectangle 6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355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3558" name="Rectangle 8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l"/>
            <a:endParaRPr lang="en-US">
              <a:latin typeface="Arial" pitchFamily="34" charset="0"/>
            </a:endParaRPr>
          </a:p>
        </p:txBody>
      </p:sp>
      <p:sp>
        <p:nvSpPr>
          <p:cNvPr id="23559" name="Rectangle 10"/>
          <p:cNvSpPr>
            <a:spLocks noChangeArrowheads="1"/>
          </p:cNvSpPr>
          <p:nvPr/>
        </p:nvSpPr>
        <p:spPr bwMode="auto">
          <a:xfrm>
            <a:off x="0" y="1614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3560" name="Rectangle 11"/>
          <p:cNvSpPr>
            <a:spLocks noChangeArrowheads="1"/>
          </p:cNvSpPr>
          <p:nvPr/>
        </p:nvSpPr>
        <p:spPr bwMode="auto">
          <a:xfrm>
            <a:off x="0" y="2652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3561" name="Rectangle 13"/>
          <p:cNvSpPr>
            <a:spLocks noChangeArrowheads="1"/>
          </p:cNvSpPr>
          <p:nvPr/>
        </p:nvSpPr>
        <p:spPr bwMode="auto">
          <a:xfrm>
            <a:off x="0" y="17192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3562" name="Rectangle 14"/>
          <p:cNvSpPr>
            <a:spLocks noChangeArrowheads="1"/>
          </p:cNvSpPr>
          <p:nvPr/>
        </p:nvSpPr>
        <p:spPr bwMode="auto">
          <a:xfrm>
            <a:off x="6156325" y="1420813"/>
            <a:ext cx="231775" cy="2301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3563" name="Text Box 90"/>
          <p:cNvSpPr txBox="1">
            <a:spLocks noChangeArrowheads="1"/>
          </p:cNvSpPr>
          <p:nvPr/>
        </p:nvSpPr>
        <p:spPr bwMode="auto">
          <a:xfrm>
            <a:off x="1928813" y="1193800"/>
            <a:ext cx="1376362" cy="406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>
                <a:cs typeface="Arial" pitchFamily="34" charset="0"/>
              </a:rPr>
              <a:t>hot wire</a:t>
            </a:r>
            <a:endParaRPr lang="en-US" sz="2000" i="1">
              <a:cs typeface="Arial" pitchFamily="34" charset="0"/>
            </a:endParaRPr>
          </a:p>
        </p:txBody>
      </p:sp>
      <p:sp>
        <p:nvSpPr>
          <p:cNvPr id="23564" name="Text Box 91"/>
          <p:cNvSpPr txBox="1">
            <a:spLocks noChangeArrowheads="1"/>
          </p:cNvSpPr>
          <p:nvPr/>
        </p:nvSpPr>
        <p:spPr bwMode="auto">
          <a:xfrm>
            <a:off x="6484938" y="1316038"/>
            <a:ext cx="2203450" cy="4635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>
                <a:cs typeface="Arial" pitchFamily="34" charset="0"/>
              </a:rPr>
              <a:t>neutral wire</a:t>
            </a:r>
            <a:endParaRPr lang="en-US" sz="2000" i="1">
              <a:cs typeface="Arial" pitchFamily="34" charset="0"/>
            </a:endParaRPr>
          </a:p>
        </p:txBody>
      </p:sp>
      <p:sp>
        <p:nvSpPr>
          <p:cNvPr id="23565" name="Text Box 97"/>
          <p:cNvSpPr txBox="1">
            <a:spLocks noChangeArrowheads="1"/>
          </p:cNvSpPr>
          <p:nvPr/>
        </p:nvSpPr>
        <p:spPr bwMode="auto">
          <a:xfrm>
            <a:off x="1295400" y="4772025"/>
            <a:ext cx="1622425" cy="638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>
                <a:cs typeface="Arial" pitchFamily="34" charset="0"/>
              </a:rPr>
              <a:t>solenoid switch</a:t>
            </a:r>
            <a:endParaRPr lang="en-US" sz="2000" i="1">
              <a:cs typeface="Arial" pitchFamily="34" charset="0"/>
            </a:endParaRPr>
          </a:p>
        </p:txBody>
      </p:sp>
      <p:sp>
        <p:nvSpPr>
          <p:cNvPr id="23566" name="Text Box 98"/>
          <p:cNvSpPr txBox="1">
            <a:spLocks noChangeArrowheads="1"/>
          </p:cNvSpPr>
          <p:nvPr/>
        </p:nvSpPr>
        <p:spPr bwMode="auto">
          <a:xfrm>
            <a:off x="703263" y="5715000"/>
            <a:ext cx="6078537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>
                <a:cs typeface="Arial" pitchFamily="34" charset="0"/>
              </a:rPr>
              <a:t>If some current is lost,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2000">
                <a:cs typeface="Arial" pitchFamily="34" charset="0"/>
              </a:rPr>
              <a:t>current in the secondary opens the solenoid switch.</a:t>
            </a:r>
          </a:p>
        </p:txBody>
      </p:sp>
      <p:sp>
        <p:nvSpPr>
          <p:cNvPr id="23567" name="Text Box 99"/>
          <p:cNvSpPr txBox="1">
            <a:spLocks noChangeArrowheads="1"/>
          </p:cNvSpPr>
          <p:nvPr/>
        </p:nvSpPr>
        <p:spPr bwMode="auto">
          <a:xfrm>
            <a:off x="4343400" y="1358900"/>
            <a:ext cx="1490663" cy="406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>
                <a:cs typeface="Arial" pitchFamily="34" charset="0"/>
              </a:rPr>
              <a:t>secondary</a:t>
            </a:r>
            <a:endParaRPr lang="en-US" sz="2000" i="1">
              <a:cs typeface="Arial" pitchFamily="34" charset="0"/>
            </a:endParaRPr>
          </a:p>
        </p:txBody>
      </p:sp>
      <p:sp>
        <p:nvSpPr>
          <p:cNvPr id="23568" name="Rectangle 132"/>
          <p:cNvSpPr>
            <a:spLocks noChangeArrowheads="1"/>
          </p:cNvSpPr>
          <p:nvPr/>
        </p:nvSpPr>
        <p:spPr bwMode="auto">
          <a:xfrm>
            <a:off x="2133600" y="381000"/>
            <a:ext cx="497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i="1" u="sng"/>
              <a:t>Example: Differential Transformer</a:t>
            </a:r>
          </a:p>
        </p:txBody>
      </p:sp>
      <p:pic>
        <p:nvPicPr>
          <p:cNvPr id="2356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00200"/>
            <a:ext cx="52197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4"/>
          <p:cNvSpPr txBox="1">
            <a:spLocks noChangeArrowheads="1"/>
          </p:cNvSpPr>
          <p:nvPr/>
        </p:nvSpPr>
        <p:spPr bwMode="auto">
          <a:xfrm>
            <a:off x="257175" y="153988"/>
            <a:ext cx="25447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b="1">
                <a:latin typeface="Chalkduster" charset="0"/>
              </a:rPr>
              <a:t>KEY TAKEAWAYS</a:t>
            </a:r>
          </a:p>
        </p:txBody>
      </p:sp>
      <p:pic>
        <p:nvPicPr>
          <p:cNvPr id="24579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88" y="3033713"/>
            <a:ext cx="2225675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58"/>
          <p:cNvSpPr txBox="1">
            <a:spLocks noChangeArrowheads="1"/>
          </p:cNvSpPr>
          <p:nvPr/>
        </p:nvSpPr>
        <p:spPr bwMode="auto">
          <a:xfrm>
            <a:off x="1898650" y="1530350"/>
            <a:ext cx="533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400"/>
              <a:t>Energy method for calculating Forces</a:t>
            </a:r>
          </a:p>
          <a:p>
            <a:pPr eaLnBrk="1" hangingPunct="1"/>
            <a:r>
              <a:rPr lang="en-US" sz="2400"/>
              <a:t>calculated at constant flux linkage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81075" y="838200"/>
            <a:ext cx="1457325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MIT </a:t>
            </a:r>
            <a:r>
              <a:rPr lang="en-US" sz="1000" dirty="0" err="1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OpenCourseWare</a:t>
            </a:r>
            <a:endParaRPr lang="en-US" sz="1000" dirty="0">
              <a:solidFill>
                <a:srgbClr val="000000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200" y="990600"/>
            <a:ext cx="1447800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3"/>
              </a:rPr>
              <a:t>http://ocw.mit.edu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" y="1905000"/>
            <a:ext cx="38862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6.007 Electromagnetic Energy: From Motors to Lasers</a:t>
            </a:r>
          </a:p>
        </p:txBody>
      </p:sp>
      <p:sp>
        <p:nvSpPr>
          <p:cNvPr id="7" name="Rectangle 6"/>
          <p:cNvSpPr/>
          <p:nvPr/>
        </p:nvSpPr>
        <p:spPr>
          <a:xfrm>
            <a:off x="957656" y="2133600"/>
            <a:ext cx="87075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>
                <a:latin typeface="Arial" pitchFamily="34" charset="0"/>
                <a:cs typeface="Arial" pitchFamily="34" charset="0"/>
              </a:rPr>
              <a:t>Spring 2011</a:t>
            </a:r>
          </a:p>
        </p:txBody>
      </p:sp>
      <p:sp>
        <p:nvSpPr>
          <p:cNvPr id="25606" name="Rectangle 7"/>
          <p:cNvSpPr>
            <a:spLocks noChangeArrowheads="1"/>
          </p:cNvSpPr>
          <p:nvPr/>
        </p:nvSpPr>
        <p:spPr bwMode="auto">
          <a:xfrm>
            <a:off x="685800" y="3124200"/>
            <a:ext cx="59436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 dirty="0">
                <a:latin typeface="Arial" pitchFamily="34" charset="0"/>
                <a:cs typeface="Arial" pitchFamily="34" charset="0"/>
              </a:rPr>
              <a:t>For information about citing these materials or our Terms of Use, visit: </a:t>
            </a:r>
            <a:r>
              <a:rPr lang="en-US" sz="1000" dirty="0">
                <a:latin typeface="Arial" pitchFamily="34" charset="0"/>
                <a:cs typeface="Arial" pitchFamily="34" charset="0"/>
                <a:hlinkClick r:id="rId4"/>
              </a:rPr>
              <a:t>http://ocw.mit.edu/terms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ChangeArrowheads="1"/>
          </p:cNvSpPr>
          <p:nvPr/>
        </p:nvSpPr>
        <p:spPr bwMode="auto">
          <a:xfrm>
            <a:off x="3124200" y="381000"/>
            <a:ext cx="2917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i="1" u="sng"/>
              <a:t>Review of Solenoids</a:t>
            </a:r>
          </a:p>
        </p:txBody>
      </p:sp>
      <p:pic>
        <p:nvPicPr>
          <p:cNvPr id="4099" name="Picture 2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288" y="2971800"/>
            <a:ext cx="2627312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34"/>
          <p:cNvSpPr txBox="1">
            <a:spLocks noChangeArrowheads="1"/>
          </p:cNvSpPr>
          <p:nvPr/>
        </p:nvSpPr>
        <p:spPr bwMode="auto">
          <a:xfrm>
            <a:off x="4535488" y="2133600"/>
            <a:ext cx="3540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en-US">
                <a:solidFill>
                  <a:srgbClr val="2651CE"/>
                </a:solidFill>
              </a:rPr>
              <a:t>For a sufficiently long solenoid…</a:t>
            </a:r>
          </a:p>
        </p:txBody>
      </p:sp>
      <p:pic>
        <p:nvPicPr>
          <p:cNvPr id="4101" name="Picture 3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76600"/>
            <a:ext cx="1173163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905" name="Picture 41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562600"/>
            <a:ext cx="17399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4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663" y="4343400"/>
            <a:ext cx="3411537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146800" y="5588000"/>
            <a:ext cx="457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71600"/>
            <a:ext cx="3768725" cy="42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38400"/>
            <a:ext cx="1397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9" r="23602"/>
          <a:stretch>
            <a:fillRect/>
          </a:stretch>
        </p:blipFill>
        <p:spPr bwMode="auto">
          <a:xfrm>
            <a:off x="1828800" y="1524000"/>
            <a:ext cx="2563813" cy="375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514600" y="457200"/>
            <a:ext cx="4708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i="1" u="sng"/>
              <a:t>Qualitative Analysis of the Force</a:t>
            </a:r>
          </a:p>
        </p:txBody>
      </p:sp>
      <p:sp>
        <p:nvSpPr>
          <p:cNvPr id="105482" name="Text Box 10"/>
          <p:cNvSpPr txBox="1">
            <a:spLocks noChangeArrowheads="1"/>
          </p:cNvSpPr>
          <p:nvPr/>
        </p:nvSpPr>
        <p:spPr bwMode="auto">
          <a:xfrm>
            <a:off x="3962400" y="5980113"/>
            <a:ext cx="4314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en-US">
                <a:solidFill>
                  <a:schemeClr val="accent2"/>
                </a:solidFill>
              </a:rPr>
              <a:t>…need to know </a:t>
            </a:r>
            <a:r>
              <a:rPr lang="en-US">
                <a:solidFill>
                  <a:srgbClr val="2651CE"/>
                </a:solidFill>
              </a:rPr>
              <a:t>the</a:t>
            </a:r>
            <a:r>
              <a:rPr lang="en-US">
                <a:solidFill>
                  <a:schemeClr val="accent2"/>
                </a:solidFill>
              </a:rPr>
              <a:t> field </a:t>
            </a:r>
            <a:r>
              <a:rPr lang="en-US" b="1">
                <a:solidFill>
                  <a:schemeClr val="accent2"/>
                </a:solidFill>
              </a:rPr>
              <a:t>inside</a:t>
            </a:r>
            <a:r>
              <a:rPr lang="en-US">
                <a:solidFill>
                  <a:schemeClr val="accent2"/>
                </a:solidFill>
              </a:rPr>
              <a:t> the wire</a:t>
            </a:r>
          </a:p>
        </p:txBody>
      </p:sp>
      <p:sp>
        <p:nvSpPr>
          <p:cNvPr id="105484" name="Text Box 12"/>
          <p:cNvSpPr txBox="1">
            <a:spLocks noChangeArrowheads="1"/>
          </p:cNvSpPr>
          <p:nvPr/>
        </p:nvSpPr>
        <p:spPr bwMode="auto">
          <a:xfrm>
            <a:off x="6562725" y="5372100"/>
            <a:ext cx="22971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en-US"/>
              <a:t>force density [N/m</a:t>
            </a:r>
            <a:r>
              <a:rPr lang="en-US" baseline="30000"/>
              <a:t>3</a:t>
            </a:r>
            <a:r>
              <a:rPr lang="en-US"/>
              <a:t>]</a:t>
            </a:r>
          </a:p>
        </p:txBody>
      </p:sp>
      <p:sp>
        <p:nvSpPr>
          <p:cNvPr id="5126" name="Rectangle 45"/>
          <p:cNvSpPr>
            <a:spLocks noChangeArrowheads="1"/>
          </p:cNvSpPr>
          <p:nvPr/>
        </p:nvSpPr>
        <p:spPr bwMode="auto">
          <a:xfrm>
            <a:off x="3068638" y="4440238"/>
            <a:ext cx="131762" cy="198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7" name="Rectangle 46"/>
          <p:cNvSpPr>
            <a:spLocks noChangeArrowheads="1"/>
          </p:cNvSpPr>
          <p:nvPr/>
        </p:nvSpPr>
        <p:spPr bwMode="auto">
          <a:xfrm>
            <a:off x="3076575" y="2581275"/>
            <a:ext cx="131763" cy="198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8" name="Text Box 44"/>
          <p:cNvSpPr txBox="1">
            <a:spLocks noChangeArrowheads="1"/>
          </p:cNvSpPr>
          <p:nvPr/>
        </p:nvSpPr>
        <p:spPr bwMode="auto">
          <a:xfrm>
            <a:off x="3048000" y="4343400"/>
            <a:ext cx="288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600" b="1"/>
              <a:t>S</a:t>
            </a:r>
          </a:p>
        </p:txBody>
      </p:sp>
      <p:sp>
        <p:nvSpPr>
          <p:cNvPr id="5129" name="Text Box 47"/>
          <p:cNvSpPr txBox="1">
            <a:spLocks noChangeArrowheads="1"/>
          </p:cNvSpPr>
          <p:nvPr/>
        </p:nvSpPr>
        <p:spPr bwMode="auto">
          <a:xfrm>
            <a:off x="3048000" y="2514600"/>
            <a:ext cx="3222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600" b="1"/>
              <a:t>N</a:t>
            </a:r>
          </a:p>
        </p:txBody>
      </p:sp>
      <p:pic>
        <p:nvPicPr>
          <p:cNvPr id="51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479800" y="5283200"/>
            <a:ext cx="457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917700" y="2578100"/>
            <a:ext cx="2286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730500"/>
            <a:ext cx="1016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17700" y="3568700"/>
            <a:ext cx="2286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90800"/>
            <a:ext cx="380841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3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971800"/>
            <a:ext cx="1016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581400"/>
            <a:ext cx="79375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7" name="Picture 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275" y="2355850"/>
            <a:ext cx="228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8" name="Picture 11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8" y="1203325"/>
            <a:ext cx="2705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9" name="Picture 12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263" y="5384800"/>
            <a:ext cx="19939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0" name="Picture 14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913" y="5392738"/>
            <a:ext cx="1943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5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5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82" grpId="0"/>
      <p:bldP spid="10548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18732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52"/>
          <p:cNvSpPr>
            <a:spLocks noChangeArrowheads="1"/>
          </p:cNvSpPr>
          <p:nvPr/>
        </p:nvSpPr>
        <p:spPr bwMode="auto">
          <a:xfrm>
            <a:off x="5473700" y="3810000"/>
            <a:ext cx="533400" cy="457200"/>
          </a:xfrm>
          <a:prstGeom prst="rect">
            <a:avLst/>
          </a:prstGeom>
          <a:solidFill>
            <a:srgbClr val="5388C8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t"/>
          </a:scene3d>
          <a:sp3d extrusionH="430200" prstMaterial="legacyPlastic">
            <a:bevelT w="13500" h="13500" prst="angle"/>
            <a:bevelB w="13500" h="13500" prst="angle"/>
            <a:extrusionClr>
              <a:srgbClr val="DDDDDD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6148" name="Picture 1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14400"/>
            <a:ext cx="147638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3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124200"/>
            <a:ext cx="147638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34"/>
          <p:cNvSpPr>
            <a:spLocks noChangeArrowheads="1"/>
          </p:cNvSpPr>
          <p:nvPr/>
        </p:nvSpPr>
        <p:spPr bwMode="auto">
          <a:xfrm>
            <a:off x="5473700" y="3200400"/>
            <a:ext cx="533400" cy="457200"/>
          </a:xfrm>
          <a:prstGeom prst="rect">
            <a:avLst/>
          </a:prstGeom>
          <a:solidFill>
            <a:srgbClr val="5388C8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t"/>
          </a:scene3d>
          <a:sp3d extrusionH="430200" prstMaterial="legacyPlastic">
            <a:bevelT w="13500" h="13500" prst="angle"/>
            <a:bevelB w="13500" h="13500" prst="angle"/>
            <a:extrusionClr>
              <a:srgbClr val="DDDDDD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151" name="Line 37"/>
          <p:cNvSpPr>
            <a:spLocks noChangeShapeType="1"/>
          </p:cNvSpPr>
          <p:nvPr/>
        </p:nvSpPr>
        <p:spPr bwMode="auto">
          <a:xfrm flipV="1">
            <a:off x="2362200" y="2286000"/>
            <a:ext cx="1600200" cy="609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2" name="Line 38"/>
          <p:cNvSpPr>
            <a:spLocks noChangeShapeType="1"/>
          </p:cNvSpPr>
          <p:nvPr/>
        </p:nvSpPr>
        <p:spPr bwMode="auto">
          <a:xfrm>
            <a:off x="2362200" y="3581400"/>
            <a:ext cx="1600200" cy="914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153" name="Picture 40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100" y="4381500"/>
            <a:ext cx="2286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41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10000"/>
            <a:ext cx="2286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45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13" y="3138488"/>
            <a:ext cx="1741487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6" name="Rectangle 50"/>
          <p:cNvSpPr>
            <a:spLocks noChangeArrowheads="1"/>
          </p:cNvSpPr>
          <p:nvPr/>
        </p:nvSpPr>
        <p:spPr bwMode="auto">
          <a:xfrm>
            <a:off x="3962400" y="2286000"/>
            <a:ext cx="4343400" cy="22098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7" name="Rectangle 51"/>
          <p:cNvSpPr>
            <a:spLocks noChangeArrowheads="1"/>
          </p:cNvSpPr>
          <p:nvPr/>
        </p:nvSpPr>
        <p:spPr bwMode="auto">
          <a:xfrm>
            <a:off x="5473700" y="2590800"/>
            <a:ext cx="533400" cy="457200"/>
          </a:xfrm>
          <a:prstGeom prst="rect">
            <a:avLst/>
          </a:prstGeom>
          <a:solidFill>
            <a:srgbClr val="5388C8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t"/>
          </a:scene3d>
          <a:sp3d extrusionH="430200" prstMaterial="legacyPlastic">
            <a:bevelT w="13500" h="13500" prst="angle"/>
            <a:bevelB w="13500" h="13500" prst="angle"/>
            <a:extrusionClr>
              <a:srgbClr val="DDDDDD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158" name="Line 54"/>
          <p:cNvSpPr>
            <a:spLocks noChangeShapeType="1"/>
          </p:cNvSpPr>
          <p:nvPr/>
        </p:nvSpPr>
        <p:spPr bwMode="auto">
          <a:xfrm flipH="1">
            <a:off x="4038600" y="2438400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9" name="Line 55"/>
          <p:cNvSpPr>
            <a:spLocks noChangeShapeType="1"/>
          </p:cNvSpPr>
          <p:nvPr/>
        </p:nvSpPr>
        <p:spPr bwMode="auto">
          <a:xfrm>
            <a:off x="4343400" y="2438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0" name="Line 56"/>
          <p:cNvSpPr>
            <a:spLocks noChangeShapeType="1"/>
          </p:cNvSpPr>
          <p:nvPr/>
        </p:nvSpPr>
        <p:spPr bwMode="auto">
          <a:xfrm>
            <a:off x="4343400" y="2438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161" name="Picture 58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743200"/>
            <a:ext cx="16668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60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0" y="2133600"/>
            <a:ext cx="18415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62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0" y="2255838"/>
            <a:ext cx="166688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4" name="Rectangle 63"/>
          <p:cNvSpPr>
            <a:spLocks noChangeArrowheads="1"/>
          </p:cNvSpPr>
          <p:nvPr/>
        </p:nvSpPr>
        <p:spPr bwMode="auto">
          <a:xfrm>
            <a:off x="2209800" y="381000"/>
            <a:ext cx="5311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i="1" u="sng"/>
              <a:t>The H-fields Inside the Solenoid Wire</a:t>
            </a:r>
          </a:p>
        </p:txBody>
      </p:sp>
      <p:sp>
        <p:nvSpPr>
          <p:cNvPr id="6165" name="Line 65"/>
          <p:cNvSpPr>
            <a:spLocks noChangeShapeType="1"/>
          </p:cNvSpPr>
          <p:nvPr/>
        </p:nvSpPr>
        <p:spPr bwMode="auto">
          <a:xfrm flipV="1">
            <a:off x="5181600" y="2590800"/>
            <a:ext cx="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6" name="Line 66"/>
          <p:cNvSpPr>
            <a:spLocks noChangeShapeType="1"/>
          </p:cNvSpPr>
          <p:nvPr/>
        </p:nvSpPr>
        <p:spPr bwMode="auto">
          <a:xfrm flipV="1">
            <a:off x="5334000" y="2590800"/>
            <a:ext cx="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7" name="Line 67"/>
          <p:cNvSpPr>
            <a:spLocks noChangeShapeType="1"/>
          </p:cNvSpPr>
          <p:nvPr/>
        </p:nvSpPr>
        <p:spPr bwMode="auto">
          <a:xfrm flipV="1">
            <a:off x="5067300" y="2590800"/>
            <a:ext cx="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8" name="Line 68"/>
          <p:cNvSpPr>
            <a:spLocks noChangeShapeType="1"/>
          </p:cNvSpPr>
          <p:nvPr/>
        </p:nvSpPr>
        <p:spPr bwMode="auto">
          <a:xfrm flipV="1">
            <a:off x="4953000" y="2590800"/>
            <a:ext cx="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69" name="Picture 64" descr="txp_fi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775" y="3195638"/>
            <a:ext cx="97790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0" name="Picture 70" descr="txp_fi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257800"/>
            <a:ext cx="120808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71" name="Text Box 71"/>
          <p:cNvSpPr txBox="1">
            <a:spLocks noChangeArrowheads="1"/>
          </p:cNvSpPr>
          <p:nvPr/>
        </p:nvSpPr>
        <p:spPr bwMode="auto">
          <a:xfrm>
            <a:off x="228600" y="5410200"/>
            <a:ext cx="36782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en-US">
                <a:solidFill>
                  <a:srgbClr val="2651CE"/>
                </a:solidFill>
              </a:rPr>
              <a:t>Current density inside each wire…</a:t>
            </a:r>
          </a:p>
        </p:txBody>
      </p:sp>
      <p:sp>
        <p:nvSpPr>
          <p:cNvPr id="6172" name="Text Box 72"/>
          <p:cNvSpPr txBox="1">
            <a:spLocks noChangeArrowheads="1"/>
          </p:cNvSpPr>
          <p:nvPr/>
        </p:nvSpPr>
        <p:spPr bwMode="auto">
          <a:xfrm>
            <a:off x="4038600" y="6172200"/>
            <a:ext cx="41735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en-US">
                <a:solidFill>
                  <a:srgbClr val="2651CE"/>
                </a:solidFill>
              </a:rPr>
              <a:t>…how does the field vary across wire ?</a:t>
            </a:r>
          </a:p>
        </p:txBody>
      </p:sp>
      <p:sp>
        <p:nvSpPr>
          <p:cNvPr id="6173" name="Line 73"/>
          <p:cNvSpPr>
            <a:spLocks noChangeShapeType="1"/>
          </p:cNvSpPr>
          <p:nvPr/>
        </p:nvSpPr>
        <p:spPr bwMode="auto">
          <a:xfrm>
            <a:off x="6096000" y="3733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4" name="Line 74"/>
          <p:cNvSpPr>
            <a:spLocks noChangeShapeType="1"/>
          </p:cNvSpPr>
          <p:nvPr/>
        </p:nvSpPr>
        <p:spPr bwMode="auto">
          <a:xfrm rot="-5400000">
            <a:off x="5740400" y="40767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5" name="Rectangle 35"/>
          <p:cNvSpPr>
            <a:spLocks noChangeArrowheads="1"/>
          </p:cNvSpPr>
          <p:nvPr/>
        </p:nvSpPr>
        <p:spPr bwMode="auto">
          <a:xfrm>
            <a:off x="2332038" y="2895600"/>
            <a:ext cx="304800" cy="6858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6" name="Oval 75"/>
          <p:cNvSpPr>
            <a:spLocks noChangeArrowheads="1"/>
          </p:cNvSpPr>
          <p:nvPr/>
        </p:nvSpPr>
        <p:spPr bwMode="auto">
          <a:xfrm>
            <a:off x="5664200" y="3362325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7" name="Oval 76"/>
          <p:cNvSpPr>
            <a:spLocks noChangeAspect="1" noChangeArrowheads="1"/>
          </p:cNvSpPr>
          <p:nvPr/>
        </p:nvSpPr>
        <p:spPr bwMode="auto">
          <a:xfrm>
            <a:off x="5708650" y="3406775"/>
            <a:ext cx="63500" cy="635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78" name="Oval 77"/>
          <p:cNvSpPr>
            <a:spLocks noChangeArrowheads="1"/>
          </p:cNvSpPr>
          <p:nvPr/>
        </p:nvSpPr>
        <p:spPr bwMode="auto">
          <a:xfrm>
            <a:off x="5664200" y="27432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9" name="Oval 78"/>
          <p:cNvSpPr>
            <a:spLocks noChangeAspect="1" noChangeArrowheads="1"/>
          </p:cNvSpPr>
          <p:nvPr/>
        </p:nvSpPr>
        <p:spPr bwMode="auto">
          <a:xfrm>
            <a:off x="5708650" y="2787650"/>
            <a:ext cx="63500" cy="635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80" name="Oval 79"/>
          <p:cNvSpPr>
            <a:spLocks noChangeArrowheads="1"/>
          </p:cNvSpPr>
          <p:nvPr/>
        </p:nvSpPr>
        <p:spPr bwMode="auto">
          <a:xfrm>
            <a:off x="5664200" y="39624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81" name="Oval 80"/>
          <p:cNvSpPr>
            <a:spLocks noChangeAspect="1" noChangeArrowheads="1"/>
          </p:cNvSpPr>
          <p:nvPr/>
        </p:nvSpPr>
        <p:spPr bwMode="auto">
          <a:xfrm>
            <a:off x="5708650" y="4006850"/>
            <a:ext cx="63500" cy="635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82" name="Text Box 81"/>
          <p:cNvSpPr txBox="1">
            <a:spLocks noChangeArrowheads="1"/>
          </p:cNvSpPr>
          <p:nvPr/>
        </p:nvSpPr>
        <p:spPr bwMode="auto">
          <a:xfrm>
            <a:off x="3810000" y="990600"/>
            <a:ext cx="44196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srgbClr val="2651CE"/>
                </a:solidFill>
              </a:rPr>
              <a:t>Lets assume that in cross-section each of the wires that forms the solenoid is a little square, with dimension </a:t>
            </a:r>
            <a:r>
              <a:rPr lang="el-GR">
                <a:solidFill>
                  <a:srgbClr val="2651CE"/>
                </a:solidFill>
              </a:rPr>
              <a:t>Δ</a:t>
            </a:r>
            <a:r>
              <a:rPr lang="en-US">
                <a:solidFill>
                  <a:srgbClr val="2651CE"/>
                </a:solidFill>
              </a:rPr>
              <a:t> on a side:</a:t>
            </a:r>
            <a:endParaRPr lang="el-GR">
              <a:solidFill>
                <a:srgbClr val="2651CE"/>
              </a:solidFill>
            </a:endParaRPr>
          </a:p>
        </p:txBody>
      </p:sp>
      <p:pic>
        <p:nvPicPr>
          <p:cNvPr id="6183" name="Picture 83" descr="txp_fi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025" y="2619375"/>
            <a:ext cx="889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4" name="Picture 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6492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5" name="Picture 5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57200" y="3429000"/>
            <a:ext cx="6492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667000"/>
            <a:ext cx="415290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1" name="Text Box 7"/>
          <p:cNvSpPr txBox="1">
            <a:spLocks noChangeArrowheads="1"/>
          </p:cNvSpPr>
          <p:nvPr/>
        </p:nvSpPr>
        <p:spPr bwMode="auto">
          <a:xfrm>
            <a:off x="1625600" y="1371600"/>
            <a:ext cx="629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en-US">
                <a:solidFill>
                  <a:schemeClr val="accent2"/>
                </a:solidFill>
              </a:rPr>
              <a:t>H-field changes linearly from inside to outside of the wire…</a:t>
            </a:r>
          </a:p>
        </p:txBody>
      </p:sp>
      <p:pic>
        <p:nvPicPr>
          <p:cNvPr id="7172" name="Picture 1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88" y="3041650"/>
            <a:ext cx="1208087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572000"/>
            <a:ext cx="849313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572000"/>
            <a:ext cx="282575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21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648200"/>
            <a:ext cx="188913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23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113" y="2133600"/>
            <a:ext cx="68897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Text Box 27"/>
          <p:cNvSpPr txBox="1">
            <a:spLocks noChangeArrowheads="1"/>
          </p:cNvSpPr>
          <p:nvPr/>
        </p:nvSpPr>
        <p:spPr bwMode="auto">
          <a:xfrm>
            <a:off x="2090738" y="4267200"/>
            <a:ext cx="10699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ja-JP" altLang="en-US"/>
              <a:t>“</a:t>
            </a:r>
            <a:r>
              <a:rPr lang="en-US" altLang="ja-JP"/>
              <a:t>INSIDE</a:t>
            </a:r>
            <a:r>
              <a:rPr lang="ja-JP" altLang="en-US"/>
              <a:t>”</a:t>
            </a:r>
            <a:endParaRPr lang="en-US"/>
          </a:p>
        </p:txBody>
      </p:sp>
      <p:sp>
        <p:nvSpPr>
          <p:cNvPr id="7178" name="Text Box 28"/>
          <p:cNvSpPr txBox="1">
            <a:spLocks noChangeArrowheads="1"/>
          </p:cNvSpPr>
          <p:nvPr/>
        </p:nvSpPr>
        <p:spPr bwMode="auto">
          <a:xfrm>
            <a:off x="6705600" y="4281488"/>
            <a:ext cx="1295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ja-JP" altLang="en-US"/>
              <a:t>“</a:t>
            </a:r>
            <a:r>
              <a:rPr lang="en-US" altLang="ja-JP"/>
              <a:t>OUTSIDE</a:t>
            </a:r>
            <a:r>
              <a:rPr lang="ja-JP" altLang="en-US"/>
              <a:t>”</a:t>
            </a:r>
            <a:endParaRPr lang="en-US"/>
          </a:p>
        </p:txBody>
      </p:sp>
      <p:pic>
        <p:nvPicPr>
          <p:cNvPr id="7179" name="Picture 33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13" y="2552700"/>
            <a:ext cx="1663700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0" name="Rectangle 36"/>
          <p:cNvSpPr>
            <a:spLocks noChangeArrowheads="1"/>
          </p:cNvSpPr>
          <p:nvPr/>
        </p:nvSpPr>
        <p:spPr bwMode="auto">
          <a:xfrm>
            <a:off x="2209800" y="381000"/>
            <a:ext cx="5311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i="1" u="sng"/>
              <a:t>The H-fields Inside the Solenoid Wire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1009650" y="381000"/>
            <a:ext cx="7677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i="1" u="sng"/>
              <a:t>Force on the Incremental Section of the Solenoid Wire</a:t>
            </a:r>
          </a:p>
        </p:txBody>
      </p:sp>
      <p:sp>
        <p:nvSpPr>
          <p:cNvPr id="8195" name="Rectangle 5"/>
          <p:cNvSpPr>
            <a:spLocks noChangeArrowheads="1"/>
          </p:cNvSpPr>
          <p:nvPr/>
        </p:nvSpPr>
        <p:spPr bwMode="auto">
          <a:xfrm>
            <a:off x="5181600" y="1676400"/>
            <a:ext cx="533400" cy="457200"/>
          </a:xfrm>
          <a:prstGeom prst="rect">
            <a:avLst/>
          </a:prstGeom>
          <a:solidFill>
            <a:srgbClr val="5388C8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t"/>
          </a:scene3d>
          <a:sp3d extrusionH="430200" prstMaterial="legacyPlastic">
            <a:bevelT w="13500" h="13500" prst="angle"/>
            <a:bevelB w="13500" h="13500" prst="angle"/>
            <a:extrusionClr>
              <a:srgbClr val="DDDDDD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8196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00" y="2171700"/>
            <a:ext cx="2286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90700"/>
            <a:ext cx="2286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019300"/>
            <a:ext cx="2032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Line 10"/>
          <p:cNvSpPr>
            <a:spLocks noChangeShapeType="1"/>
          </p:cNvSpPr>
          <p:nvPr/>
        </p:nvSpPr>
        <p:spPr bwMode="auto">
          <a:xfrm flipV="1">
            <a:off x="5778500" y="20320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200" name="Picture 14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181600"/>
            <a:ext cx="2590800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Line 19"/>
          <p:cNvSpPr>
            <a:spLocks noChangeShapeType="1"/>
          </p:cNvSpPr>
          <p:nvPr/>
        </p:nvSpPr>
        <p:spPr bwMode="auto">
          <a:xfrm flipV="1">
            <a:off x="5257800" y="16764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" name="Line 20"/>
          <p:cNvSpPr>
            <a:spLocks noChangeShapeType="1"/>
          </p:cNvSpPr>
          <p:nvPr/>
        </p:nvSpPr>
        <p:spPr bwMode="auto">
          <a:xfrm flipV="1">
            <a:off x="5410200" y="19050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3" name="Line 21"/>
          <p:cNvSpPr>
            <a:spLocks noChangeShapeType="1"/>
          </p:cNvSpPr>
          <p:nvPr/>
        </p:nvSpPr>
        <p:spPr bwMode="auto">
          <a:xfrm flipH="1" flipV="1">
            <a:off x="5562600" y="1981200"/>
            <a:ext cx="1270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4" name="Rectangle 22"/>
          <p:cNvSpPr>
            <a:spLocks noChangeArrowheads="1"/>
          </p:cNvSpPr>
          <p:nvPr/>
        </p:nvSpPr>
        <p:spPr bwMode="auto">
          <a:xfrm>
            <a:off x="7315200" y="3886200"/>
            <a:ext cx="15240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5" name="Text Box 23"/>
          <p:cNvSpPr txBox="1">
            <a:spLocks noChangeArrowheads="1"/>
          </p:cNvSpPr>
          <p:nvPr/>
        </p:nvSpPr>
        <p:spPr bwMode="auto">
          <a:xfrm>
            <a:off x="358775" y="2438400"/>
            <a:ext cx="7419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srgbClr val="2651CE"/>
                </a:solidFill>
              </a:rPr>
              <a:t>The incremental </a:t>
            </a:r>
            <a:r>
              <a:rPr lang="en-US" b="1">
                <a:solidFill>
                  <a:srgbClr val="2651CE"/>
                </a:solidFill>
              </a:rPr>
              <a:t>force density</a:t>
            </a:r>
            <a:r>
              <a:rPr lang="en-US">
                <a:solidFill>
                  <a:srgbClr val="2651CE"/>
                </a:solidFill>
              </a:rPr>
              <a:t> acting on the small </a:t>
            </a:r>
            <a:r>
              <a:rPr lang="ja-JP" altLang="en-US">
                <a:solidFill>
                  <a:srgbClr val="2651CE"/>
                </a:solidFill>
              </a:rPr>
              <a:t>‘</a:t>
            </a:r>
            <a:r>
              <a:rPr lang="en-US" altLang="ja-JP">
                <a:solidFill>
                  <a:srgbClr val="2651CE"/>
                </a:solidFill>
              </a:rPr>
              <a:t>cube</a:t>
            </a:r>
            <a:r>
              <a:rPr lang="ja-JP" altLang="en-US">
                <a:solidFill>
                  <a:srgbClr val="2651CE"/>
                </a:solidFill>
              </a:rPr>
              <a:t>’</a:t>
            </a:r>
            <a:r>
              <a:rPr lang="en-US" altLang="ja-JP">
                <a:solidFill>
                  <a:srgbClr val="2651CE"/>
                </a:solidFill>
              </a:rPr>
              <a:t> of wire is…</a:t>
            </a:r>
            <a:endParaRPr lang="en-US">
              <a:solidFill>
                <a:srgbClr val="2651CE"/>
              </a:solidFill>
            </a:endParaRPr>
          </a:p>
        </p:txBody>
      </p:sp>
      <p:sp>
        <p:nvSpPr>
          <p:cNvPr id="8206" name="Text Box 24"/>
          <p:cNvSpPr txBox="1">
            <a:spLocks noChangeArrowheads="1"/>
          </p:cNvSpPr>
          <p:nvPr/>
        </p:nvSpPr>
        <p:spPr bwMode="auto">
          <a:xfrm>
            <a:off x="319088" y="4800600"/>
            <a:ext cx="6565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srgbClr val="2651CE"/>
                </a:solidFill>
              </a:rPr>
              <a:t>The incremental </a:t>
            </a:r>
            <a:r>
              <a:rPr lang="en-US" b="1">
                <a:solidFill>
                  <a:srgbClr val="2651CE"/>
                </a:solidFill>
              </a:rPr>
              <a:t>force </a:t>
            </a:r>
            <a:r>
              <a:rPr lang="en-US">
                <a:solidFill>
                  <a:srgbClr val="2651CE"/>
                </a:solidFill>
              </a:rPr>
              <a:t>acting on the small </a:t>
            </a:r>
            <a:r>
              <a:rPr lang="ja-JP" altLang="en-US">
                <a:solidFill>
                  <a:srgbClr val="2651CE"/>
                </a:solidFill>
              </a:rPr>
              <a:t>‘</a:t>
            </a:r>
            <a:r>
              <a:rPr lang="en-US" altLang="ja-JP">
                <a:solidFill>
                  <a:srgbClr val="2651CE"/>
                </a:solidFill>
              </a:rPr>
              <a:t>cube</a:t>
            </a:r>
            <a:r>
              <a:rPr lang="ja-JP" altLang="en-US">
                <a:solidFill>
                  <a:srgbClr val="2651CE"/>
                </a:solidFill>
              </a:rPr>
              <a:t>’</a:t>
            </a:r>
            <a:r>
              <a:rPr lang="en-US" altLang="ja-JP">
                <a:solidFill>
                  <a:srgbClr val="2651CE"/>
                </a:solidFill>
              </a:rPr>
              <a:t> of wire is…</a:t>
            </a:r>
            <a:endParaRPr lang="en-US">
              <a:solidFill>
                <a:srgbClr val="2651CE"/>
              </a:solidFill>
            </a:endParaRPr>
          </a:p>
        </p:txBody>
      </p:sp>
      <p:pic>
        <p:nvPicPr>
          <p:cNvPr id="8207" name="Picture 26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6019800"/>
            <a:ext cx="766763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8" name="Rectangle 27"/>
          <p:cNvSpPr>
            <a:spLocks noChangeArrowheads="1"/>
          </p:cNvSpPr>
          <p:nvPr/>
        </p:nvSpPr>
        <p:spPr bwMode="auto">
          <a:xfrm>
            <a:off x="7315200" y="5943600"/>
            <a:ext cx="15240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9" name="Rectangle 28"/>
          <p:cNvSpPr>
            <a:spLocks noChangeArrowheads="1"/>
          </p:cNvSpPr>
          <p:nvPr/>
        </p:nvSpPr>
        <p:spPr bwMode="auto">
          <a:xfrm>
            <a:off x="3733800" y="5562600"/>
            <a:ext cx="152400" cy="457200"/>
          </a:xfrm>
          <a:prstGeom prst="rect">
            <a:avLst/>
          </a:prstGeom>
          <a:solidFill>
            <a:srgbClr val="5388C8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t"/>
          </a:scene3d>
          <a:sp3d extrusionH="430200" prstMaterial="legacyPlastic">
            <a:bevelT w="13500" h="13500" prst="angle"/>
            <a:bevelB w="13500" h="13500" prst="angle"/>
            <a:extrusionClr>
              <a:srgbClr val="DDDDDD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8210" name="Rectangle 31"/>
          <p:cNvSpPr>
            <a:spLocks noChangeArrowheads="1"/>
          </p:cNvSpPr>
          <p:nvPr/>
        </p:nvSpPr>
        <p:spPr bwMode="auto">
          <a:xfrm>
            <a:off x="3848100" y="5562600"/>
            <a:ext cx="152400" cy="457200"/>
          </a:xfrm>
          <a:prstGeom prst="rect">
            <a:avLst/>
          </a:prstGeom>
          <a:solidFill>
            <a:srgbClr val="5388C8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t"/>
          </a:scene3d>
          <a:sp3d extrusionH="430200" prstMaterial="legacyPlastic">
            <a:bevelT w="13500" h="13500" prst="angle"/>
            <a:bevelB w="13500" h="13500" prst="angle"/>
            <a:extrusionClr>
              <a:srgbClr val="DDDDDD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8211" name="Rectangle 32"/>
          <p:cNvSpPr>
            <a:spLocks noChangeArrowheads="1"/>
          </p:cNvSpPr>
          <p:nvPr/>
        </p:nvSpPr>
        <p:spPr bwMode="auto">
          <a:xfrm>
            <a:off x="3962400" y="5562600"/>
            <a:ext cx="152400" cy="457200"/>
          </a:xfrm>
          <a:prstGeom prst="rect">
            <a:avLst/>
          </a:prstGeom>
          <a:solidFill>
            <a:srgbClr val="5388C8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t"/>
          </a:scene3d>
          <a:sp3d extrusionH="430200" prstMaterial="legacyPlastic">
            <a:bevelT w="13500" h="13500" prst="angle"/>
            <a:bevelB w="13500" h="13500" prst="angle"/>
            <a:extrusionClr>
              <a:srgbClr val="DDDDDD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8212" name="Rectangle 33"/>
          <p:cNvSpPr>
            <a:spLocks noChangeArrowheads="1"/>
          </p:cNvSpPr>
          <p:nvPr/>
        </p:nvSpPr>
        <p:spPr bwMode="auto">
          <a:xfrm>
            <a:off x="4076700" y="5562600"/>
            <a:ext cx="152400" cy="457200"/>
          </a:xfrm>
          <a:prstGeom prst="rect">
            <a:avLst/>
          </a:prstGeom>
          <a:solidFill>
            <a:srgbClr val="5388C8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t"/>
          </a:scene3d>
          <a:sp3d extrusionH="430200" prstMaterial="legacyPlastic">
            <a:bevelT w="13500" h="13500" prst="angle"/>
            <a:bevelB w="13500" h="13500" prst="angle"/>
            <a:extrusionClr>
              <a:srgbClr val="DDDDDD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8213" name="Picture 35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700" y="5905500"/>
            <a:ext cx="2032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4" name="Line 36"/>
          <p:cNvSpPr>
            <a:spLocks noChangeShapeType="1"/>
          </p:cNvSpPr>
          <p:nvPr/>
        </p:nvSpPr>
        <p:spPr bwMode="auto">
          <a:xfrm flipV="1">
            <a:off x="4229100" y="57150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215" name="Picture 37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5676900"/>
            <a:ext cx="2286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6" name="Picture 39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800" y="6172200"/>
            <a:ext cx="2794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7" name="Line 40"/>
          <p:cNvSpPr>
            <a:spLocks noChangeShapeType="1"/>
          </p:cNvSpPr>
          <p:nvPr/>
        </p:nvSpPr>
        <p:spPr bwMode="auto">
          <a:xfrm flipV="1">
            <a:off x="3708400" y="60833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8" name="Line 41"/>
          <p:cNvSpPr>
            <a:spLocks noChangeShapeType="1"/>
          </p:cNvSpPr>
          <p:nvPr/>
        </p:nvSpPr>
        <p:spPr bwMode="auto">
          <a:xfrm flipV="1">
            <a:off x="3657600" y="55626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219" name="Picture 1" descr="latex-image-1.pd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725" y="4056063"/>
            <a:ext cx="6223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0" name="Picture 2" descr="latex-image-1.pd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8" y="1471613"/>
            <a:ext cx="1943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ChangeArrowheads="1"/>
          </p:cNvSpPr>
          <p:nvPr/>
        </p:nvSpPr>
        <p:spPr bwMode="auto">
          <a:xfrm>
            <a:off x="3200400" y="381000"/>
            <a:ext cx="3171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i="1" u="sng"/>
              <a:t>Force on the Solenoid</a:t>
            </a:r>
          </a:p>
        </p:txBody>
      </p:sp>
      <p:pic>
        <p:nvPicPr>
          <p:cNvPr id="9219" name="Picture 1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913" y="1287463"/>
            <a:ext cx="19589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39" name="Picture 19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813" y="4213225"/>
            <a:ext cx="368458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40" name="Text Box 20"/>
          <p:cNvSpPr txBox="1">
            <a:spLocks noChangeArrowheads="1"/>
          </p:cNvSpPr>
          <p:nvPr/>
        </p:nvSpPr>
        <p:spPr bwMode="auto">
          <a:xfrm>
            <a:off x="1798638" y="3671888"/>
            <a:ext cx="57451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srgbClr val="2651CE"/>
                </a:solidFill>
              </a:rPr>
              <a:t>For N wires, the total radial force on the solenoid is…</a:t>
            </a:r>
          </a:p>
        </p:txBody>
      </p:sp>
      <p:sp>
        <p:nvSpPr>
          <p:cNvPr id="107542" name="Text Box 22"/>
          <p:cNvSpPr txBox="1">
            <a:spLocks noChangeArrowheads="1"/>
          </p:cNvSpPr>
          <p:nvPr/>
        </p:nvSpPr>
        <p:spPr bwMode="auto">
          <a:xfrm>
            <a:off x="1181100" y="6096000"/>
            <a:ext cx="75120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b="1">
                <a:solidFill>
                  <a:srgbClr val="2651CE"/>
                </a:solidFill>
              </a:rPr>
              <a:t>This was a relatively simple problem and it took a while to derive …</a:t>
            </a:r>
          </a:p>
          <a:p>
            <a:pPr eaLnBrk="1" hangingPunct="1"/>
            <a:r>
              <a:rPr lang="en-US" b="1">
                <a:solidFill>
                  <a:srgbClr val="2651CE"/>
                </a:solidFill>
              </a:rPr>
              <a:t>IS THERE AN EASIER WAY ?</a:t>
            </a:r>
          </a:p>
        </p:txBody>
      </p:sp>
      <p:sp>
        <p:nvSpPr>
          <p:cNvPr id="107543" name="Text Box 23"/>
          <p:cNvSpPr txBox="1">
            <a:spLocks noChangeArrowheads="1"/>
          </p:cNvSpPr>
          <p:nvPr/>
        </p:nvSpPr>
        <p:spPr bwMode="auto">
          <a:xfrm>
            <a:off x="1828800" y="4953000"/>
            <a:ext cx="7056438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en-US"/>
              <a:t>Note: </a:t>
            </a:r>
          </a:p>
          <a:p>
            <a:pPr algn="l" eaLnBrk="1" hangingPunct="1"/>
            <a:r>
              <a:rPr lang="en-US"/>
              <a:t>- Radial force grows as i</a:t>
            </a:r>
            <a:r>
              <a:rPr lang="en-US" b="1" baseline="30000"/>
              <a:t>2</a:t>
            </a:r>
            <a:r>
              <a:rPr lang="en-US"/>
              <a:t> – does not depend on direction of current</a:t>
            </a:r>
            <a:endParaRPr lang="en-US" baseline="30000"/>
          </a:p>
          <a:p>
            <a:pPr algn="l" eaLnBrk="1" hangingPunct="1"/>
            <a:r>
              <a:rPr lang="en-US"/>
              <a:t>- Tends to expand the coil</a:t>
            </a:r>
          </a:p>
        </p:txBody>
      </p:sp>
      <p:pic>
        <p:nvPicPr>
          <p:cNvPr id="9224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05200"/>
            <a:ext cx="1676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1219200"/>
            <a:ext cx="11953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7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7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7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70" decel="100000"/>
                                        <p:tgtEl>
                                          <p:spTgt spid="1075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70" decel="100000"/>
                                        <p:tgtEl>
                                          <p:spTgt spid="10754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754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40" grpId="0"/>
      <p:bldP spid="107542" grpId="0"/>
      <p:bldP spid="1075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3"/>
          <p:cNvSpPr>
            <a:spLocks noChangeArrowheads="1"/>
          </p:cNvSpPr>
          <p:nvPr/>
        </p:nvSpPr>
        <p:spPr bwMode="auto">
          <a:xfrm>
            <a:off x="1066800" y="2057400"/>
            <a:ext cx="2895600" cy="32766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2743200" y="381000"/>
            <a:ext cx="4576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i="1" u="sng"/>
              <a:t>Energy Method: An Easier Way !</a:t>
            </a:r>
          </a:p>
        </p:txBody>
      </p:sp>
      <p:pic>
        <p:nvPicPr>
          <p:cNvPr id="10244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689225"/>
            <a:ext cx="3609975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1" name="Picture 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363" y="4365625"/>
            <a:ext cx="2713037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Line 19"/>
          <p:cNvSpPr>
            <a:spLocks noChangeShapeType="1"/>
          </p:cNvSpPr>
          <p:nvPr/>
        </p:nvSpPr>
        <p:spPr bwMode="auto">
          <a:xfrm flipV="1">
            <a:off x="2590800" y="32004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7" name="Line 20"/>
          <p:cNvSpPr>
            <a:spLocks noChangeShapeType="1"/>
          </p:cNvSpPr>
          <p:nvPr/>
        </p:nvSpPr>
        <p:spPr bwMode="auto">
          <a:xfrm rot="-5400000">
            <a:off x="3352800" y="3048000"/>
            <a:ext cx="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8" name="Text Box 21"/>
          <p:cNvSpPr txBox="1">
            <a:spLocks noChangeArrowheads="1"/>
          </p:cNvSpPr>
          <p:nvPr/>
        </p:nvSpPr>
        <p:spPr bwMode="auto">
          <a:xfrm>
            <a:off x="4710113" y="2071688"/>
            <a:ext cx="2541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schemeClr val="accent2"/>
                </a:solidFill>
              </a:rPr>
              <a:t>First law for solenoid…</a:t>
            </a:r>
          </a:p>
        </p:txBody>
      </p:sp>
      <p:sp>
        <p:nvSpPr>
          <p:cNvPr id="108566" name="Text Box 22"/>
          <p:cNvSpPr txBox="1">
            <a:spLocks noChangeArrowheads="1"/>
          </p:cNvSpPr>
          <p:nvPr/>
        </p:nvSpPr>
        <p:spPr bwMode="auto">
          <a:xfrm>
            <a:off x="4800600" y="3824288"/>
            <a:ext cx="14970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schemeClr val="accent2"/>
                </a:solidFill>
              </a:rPr>
              <a:t>Power flow…</a:t>
            </a:r>
          </a:p>
        </p:txBody>
      </p:sp>
      <p:sp>
        <p:nvSpPr>
          <p:cNvPr id="10250" name="Text Box 23"/>
          <p:cNvSpPr txBox="1">
            <a:spLocks noChangeArrowheads="1"/>
          </p:cNvSpPr>
          <p:nvPr/>
        </p:nvSpPr>
        <p:spPr bwMode="auto">
          <a:xfrm>
            <a:off x="2362200" y="5867400"/>
            <a:ext cx="3581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schemeClr val="accent2"/>
                </a:solidFill>
              </a:rPr>
              <a:t>How is energy stored in the coil ?</a:t>
            </a:r>
          </a:p>
        </p:txBody>
      </p:sp>
      <p:sp>
        <p:nvSpPr>
          <p:cNvPr id="10251" name="Text Box 24"/>
          <p:cNvSpPr txBox="1">
            <a:spLocks noChangeArrowheads="1"/>
          </p:cNvSpPr>
          <p:nvPr/>
        </p:nvSpPr>
        <p:spPr bwMode="auto">
          <a:xfrm>
            <a:off x="4632325" y="52181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0252" name="Rectangle 28"/>
          <p:cNvSpPr>
            <a:spLocks noChangeArrowheads="1"/>
          </p:cNvSpPr>
          <p:nvPr/>
        </p:nvSpPr>
        <p:spPr bwMode="auto">
          <a:xfrm>
            <a:off x="2292350" y="4440238"/>
            <a:ext cx="131763" cy="198437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3" name="Rectangle 29"/>
          <p:cNvSpPr>
            <a:spLocks noChangeArrowheads="1"/>
          </p:cNvSpPr>
          <p:nvPr/>
        </p:nvSpPr>
        <p:spPr bwMode="auto">
          <a:xfrm>
            <a:off x="2300288" y="2581275"/>
            <a:ext cx="131762" cy="198438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4" name="Text Box 41"/>
          <p:cNvSpPr txBox="1">
            <a:spLocks noChangeArrowheads="1"/>
          </p:cNvSpPr>
          <p:nvPr/>
        </p:nvSpPr>
        <p:spPr bwMode="auto">
          <a:xfrm>
            <a:off x="-76200" y="1400175"/>
            <a:ext cx="152558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600" b="1"/>
              <a:t>ELECTRICAL</a:t>
            </a:r>
          </a:p>
          <a:p>
            <a:pPr eaLnBrk="1" hangingPunct="1">
              <a:lnSpc>
                <a:spcPct val="90000"/>
              </a:lnSpc>
            </a:pPr>
            <a:r>
              <a:rPr lang="en-US" sz="1600" b="1"/>
              <a:t>INPUT</a:t>
            </a:r>
          </a:p>
        </p:txBody>
      </p:sp>
      <p:sp>
        <p:nvSpPr>
          <p:cNvPr id="10255" name="Text Box 42"/>
          <p:cNvSpPr txBox="1">
            <a:spLocks noChangeArrowheads="1"/>
          </p:cNvSpPr>
          <p:nvPr/>
        </p:nvSpPr>
        <p:spPr bwMode="auto">
          <a:xfrm>
            <a:off x="3354388" y="1400175"/>
            <a:ext cx="1752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600" b="1"/>
              <a:t>MECHANICAL</a:t>
            </a:r>
          </a:p>
          <a:p>
            <a:pPr eaLnBrk="1" hangingPunct="1">
              <a:lnSpc>
                <a:spcPct val="90000"/>
              </a:lnSpc>
            </a:pPr>
            <a:r>
              <a:rPr lang="en-US" sz="1600" b="1"/>
              <a:t>OUTPUT</a:t>
            </a:r>
          </a:p>
        </p:txBody>
      </p:sp>
      <p:sp>
        <p:nvSpPr>
          <p:cNvPr id="10256" name="Line 43"/>
          <p:cNvSpPr>
            <a:spLocks noChangeShapeType="1"/>
          </p:cNvSpPr>
          <p:nvPr/>
        </p:nvSpPr>
        <p:spPr bwMode="auto">
          <a:xfrm>
            <a:off x="609600" y="19812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7" name="Line 44"/>
          <p:cNvSpPr>
            <a:spLocks noChangeShapeType="1"/>
          </p:cNvSpPr>
          <p:nvPr/>
        </p:nvSpPr>
        <p:spPr bwMode="auto">
          <a:xfrm>
            <a:off x="4191000" y="19812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8" name="Text Box 45"/>
          <p:cNvSpPr txBox="1">
            <a:spLocks noChangeArrowheads="1"/>
          </p:cNvSpPr>
          <p:nvPr/>
        </p:nvSpPr>
        <p:spPr bwMode="auto">
          <a:xfrm>
            <a:off x="1162050" y="1744663"/>
            <a:ext cx="238125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ja-JP" altLang="en-US" sz="1600" b="1"/>
              <a:t>“</a:t>
            </a:r>
            <a:r>
              <a:rPr lang="en-US" altLang="ja-JP" sz="1600" b="1"/>
              <a:t>LOSSLESS SYSTEM</a:t>
            </a:r>
            <a:r>
              <a:rPr lang="ja-JP" altLang="en-US" sz="1600" b="1"/>
              <a:t>”</a:t>
            </a:r>
            <a:endParaRPr lang="en-US" sz="1600" b="1"/>
          </a:p>
        </p:txBody>
      </p:sp>
      <p:pic>
        <p:nvPicPr>
          <p:cNvPr id="10259" name="Picture 2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882900"/>
            <a:ext cx="1016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0" name="Picture 3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200400"/>
            <a:ext cx="228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1" name="Text Box 31"/>
          <p:cNvSpPr txBox="1">
            <a:spLocks noChangeArrowheads="1"/>
          </p:cNvSpPr>
          <p:nvPr/>
        </p:nvSpPr>
        <p:spPr bwMode="auto">
          <a:xfrm>
            <a:off x="2209800" y="2438400"/>
            <a:ext cx="3222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600" b="1"/>
              <a:t>N</a:t>
            </a:r>
          </a:p>
        </p:txBody>
      </p:sp>
      <p:sp>
        <p:nvSpPr>
          <p:cNvPr id="10262" name="Text Box 30"/>
          <p:cNvSpPr txBox="1">
            <a:spLocks noChangeArrowheads="1"/>
          </p:cNvSpPr>
          <p:nvPr/>
        </p:nvSpPr>
        <p:spPr bwMode="auto">
          <a:xfrm>
            <a:off x="2209800" y="4724400"/>
            <a:ext cx="2905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600" b="1"/>
              <a:t>S</a:t>
            </a:r>
          </a:p>
        </p:txBody>
      </p:sp>
      <p:pic>
        <p:nvPicPr>
          <p:cNvPr id="10263" name="Picture 3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3446463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4" name="Rectangle 1"/>
          <p:cNvSpPr>
            <a:spLocks noChangeArrowheads="1"/>
          </p:cNvSpPr>
          <p:nvPr/>
        </p:nvSpPr>
        <p:spPr bwMode="auto">
          <a:xfrm>
            <a:off x="674688" y="2971800"/>
            <a:ext cx="315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-</a:t>
            </a:r>
            <a:endParaRPr lang="en-US" sz="2800"/>
          </a:p>
        </p:txBody>
      </p:sp>
      <p:sp>
        <p:nvSpPr>
          <p:cNvPr id="10265" name="Rectangle 31"/>
          <p:cNvSpPr>
            <a:spLocks noChangeArrowheads="1"/>
          </p:cNvSpPr>
          <p:nvPr/>
        </p:nvSpPr>
        <p:spPr bwMode="auto">
          <a:xfrm>
            <a:off x="671513" y="3638550"/>
            <a:ext cx="3190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accent2"/>
                </a:solidFill>
              </a:rPr>
              <a:t>+</a:t>
            </a:r>
            <a:endParaRPr lang="en-US" sz="2000"/>
          </a:p>
        </p:txBody>
      </p:sp>
      <p:pic>
        <p:nvPicPr>
          <p:cNvPr id="10266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400" y="1600200"/>
            <a:ext cx="508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8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8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6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500"/>
  <p:tag name="DEFAULTHEIGHT" val="56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H_{outside}\approx 0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14"/>
  <p:tag name="PICTUREFILESIZE" val="251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hat{z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0.875"/>
  <p:tag name="PICTUREFILESIZE" val="53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hat{x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54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hat{y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0.875"/>
  <p:tag name="PICTUREFILESIZE" val="59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H_{inside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64"/>
  <p:tag name="PICTUREFILESIZE" val="168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J = \frac{i}{\Delta^2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433"/>
  <p:tag name="BOXFONT" val="10"/>
  <p:tag name="BOXWRAP" val="False"/>
  <p:tag name="WORKAROUNDTRANSPARENCYBUG" val="False"/>
  <p:tag name="ALLOWFONTSUBSTITUTION" val="False"/>
  <p:tag name="BITMAPFORMAT" val="pngmono"/>
  <p:tag name="ORIGWIDTH" val="76.875"/>
  <p:tag name="PICTUREFILESIZE" val="175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i&#10;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7"/>
  <p:tag name="PICTUREFILESIZE" val="37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J = \frac{i}{\Delta^2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433"/>
  <p:tag name="BOXFONT" val="10"/>
  <p:tag name="BOXWRAP" val="False"/>
  <p:tag name="WORKAROUNDTRANSPARENCYBUG" val="False"/>
  <p:tag name="ALLOWFONTSUBSTITUTION" val="False"/>
  <p:tag name="BITMAPFORMAT" val="pngmono"/>
  <p:tag name="ORIGWIDTH" val="76.875"/>
  <p:tag name="PICTUREFILESIZE" val="175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x=0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433"/>
  <p:tag name="BOXFONT" val="10"/>
  <p:tag name="BOXWRAP" val="False"/>
  <p:tag name="WORKAROUNDTRANSPARENCYBUG" val="False"/>
  <p:tag name="ALLOWFONTSUBSTITUTION" val="False"/>
  <p:tag name="BITMAPFORMAT" val="pngmono"/>
  <p:tag name="ORIGWIDTH" val="54"/>
  <p:tag name="PICTUREFILESIZE" val="87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Delta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433"/>
  <p:tag name="BOXFONT" val="10"/>
  <p:tag name="BOXWRAP" val="False"/>
  <p:tag name="WORKAROUNDTRANSPARENCYBUG" val="False"/>
  <p:tag name="ALLOWFONTSUBSTITUTION" val="False"/>
  <p:tag name="BITMAPFORMAT" val="pngmono"/>
  <p:tag name="ORIGWIDTH" val="18"/>
  <p:tag name="PICTUREFILESIZE" val="57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H_{inside}\approx \frac{N i}{h} = n i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72"/>
  <p:tag name="PICTUREFILESIZE" val="453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x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433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45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J, B_{z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433"/>
  <p:tag name="BOXFONT" val="10"/>
  <p:tag name="BOXWRAP" val="False"/>
  <p:tag name="WORKAROUNDTRANSPARENCYBUG" val="False"/>
  <p:tag name="ALLOWFONTSUBSTITUTION" val="False"/>
  <p:tag name="BITMAPFORMAT" val="pngmono"/>
  <p:tag name="ORIGWIDTH" val="43.875"/>
  <p:tag name="PICTUREFILESIZE" val="114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B_z = \frac{\mu_o N i}{h}&#10;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106"/>
  <p:tag name="PICTUREFILESIZE" val="282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Delta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8"/>
  <p:tag name="PICTUREFILESIZE" val="57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Delta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8"/>
  <p:tag name="PICTUREFILESIZE" val="57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dl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64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frac{df}{dl}= \Delta \int_0^\Delta F\cdot dx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433"/>
  <p:tag name="BOXFONT" val="10"/>
  <p:tag name="BOXWRAP" val="False"/>
  <p:tag name="WORKAROUNDTRANSPARENCYBUG" val="False"/>
  <p:tag name="ALLOWFONTSUBSTITUTION" val="False"/>
  <p:tag name="BITMAPFORMAT" val="pngmono"/>
  <p:tag name="ORIGWIDTH" val="168"/>
  <p:tag name="PICTUREFILESIZE" val="473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frac{df}{dl}= 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433"/>
  <p:tag name="BOXFONT" val="10"/>
  <p:tag name="BOXWRAP" val="False"/>
  <p:tag name="WORKAROUNDTRANSPARENCYBUG" val="False"/>
  <p:tag name="ALLOWFONTSUBSTITUTION" val="False"/>
  <p:tag name="BITMAPFORMAT" val="pngmono"/>
  <p:tag name="ORIGWIDTH" val="46"/>
  <p:tag name="PICTUREFILESIZE" val="153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dl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64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Delta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8"/>
  <p:tag name="PICTUREFILESIZE" val="57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N \,\,\rm{turns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76.875"/>
  <p:tag name="PICTUREFILESIZE" val="140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dx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22"/>
  <p:tag name="PICTUREFILESIZE" val="78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f = \int \frac{df}{dl} dl =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433"/>
  <p:tag name="BOXFONT" val="10"/>
  <p:tag name="BOXWRAP" val="False"/>
  <p:tag name="WORKAROUNDTRANSPARENCYBUG" val="False"/>
  <p:tag name="ALLOWFONTSUBSTITUTION" val="False"/>
  <p:tag name="BITMAPFORMAT" val="pngmono"/>
  <p:tag name="ORIGWIDTH" val="127"/>
  <p:tag name="PICTUREFILESIZE" val="336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f_r = N f_w = \frac{\mu_o N^2 i^2}{h} \cdot \pi R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433"/>
  <p:tag name="BOXFONT" val="10"/>
  <p:tag name="BOXWRAP" val="False"/>
  <p:tag name="WORKAROUNDTRANSPARENCYBUG" val="False"/>
  <p:tag name="ALLOWFONTSUBSTITUTION" val="False"/>
  <p:tag name="BITMAPFORMAT" val="pngmono"/>
  <p:tag name="ORIGWIDTH" val="238.875"/>
  <p:tag name="PICTUREFILESIZE" val="598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W_{electrial} = W_{s} + W_{mech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433"/>
  <p:tag name="BOXFONT" val="10"/>
  <p:tag name="BOXWRAP" val="False"/>
  <p:tag name="WORKAROUNDTRANSPARENCYBUG" val="False"/>
  <p:tag name="ALLOWFONTSUBSTITUTION" val="False"/>
  <p:tag name="BITMAPFORMAT" val="pngmono"/>
  <p:tag name="ORIGWIDTH" val="234"/>
  <p:tag name="PICTUREFILESIZE" val="545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i\cdot v = \frac{dW_s}{dt} + f_r \frac{dr}{dt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433"/>
  <p:tag name="BOXFONT" val="10"/>
  <p:tag name="BOXWRAP" val="False"/>
  <p:tag name="WORKAROUNDTRANSPARENCYBUG" val="False"/>
  <p:tag name="ALLOWFONTSUBSTITUTION" val="False"/>
  <p:tag name="BITMAPFORMAT" val="pngmono"/>
  <p:tag name="ORIGWIDTH" val="175.875"/>
  <p:tag name="PICTUREFILESIZE" val="514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v&#10;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10"/>
  <p:tag name="PICTUREFILESIZE" val="39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P_{elec} = v \cdot i = L \frac{di}{dt} \cdot i = \frac{1}{2}L\frac{d}{dt} i^2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292.875"/>
  <p:tag name="PICTUREFILESIZE" val="720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P_{elec} = \frac{d}{dt} \left( \frac{1}{2}L i^2 \right) = \frac{dW_{s}}{dt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241.875"/>
  <p:tag name="PICTUREFILESIZE" val="737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W_{s}(i,r) = \frac{1}{2} L i^2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51"/>
  <p:tag name="PICTUREFILESIZE" val="409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L = \frac{\mu_o N^2 A}{h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14"/>
  <p:tag name="PICTUREFILESIZE" val="283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L = \frac{\mu_o N^2 A}{h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14"/>
  <p:tag name="PICTUREFILESIZE" val="2839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f_r=  -  \frac{\partial W_s}{\partial r} 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433"/>
  <p:tag name="BOXFONT" val="10"/>
  <p:tag name="BOXWRAP" val="False"/>
  <p:tag name="WORKAROUNDTRANSPARENCYBUG" val="False"/>
  <p:tag name="ALLOWFONTSUBSTITUTION" val="False"/>
  <p:tag name="BITMAPFORMAT" val="pngmono"/>
  <p:tag name="ORIGWIDTH" val="108"/>
  <p:tag name="PICTUREFILESIZE" val="296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frac{dW_s}{dt} = i\cdot v -  f_r \frac{dr}{dt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433"/>
  <p:tag name="BOXFONT" val="10"/>
  <p:tag name="BOXWRAP" val="False"/>
  <p:tag name="WORKAROUNDTRANSPARENCYBUG" val="False"/>
  <p:tag name="ALLOWFONTSUBSTITUTION" val="False"/>
  <p:tag name="BITMAPFORMAT" val="pngmono"/>
  <p:tag name="ORIGWIDTH" val="172"/>
  <p:tag name="PICTUREFILESIZE" val="491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 = i L \frac{di}{dt} -  f_r \frac{dr}{dt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433"/>
  <p:tag name="BOXFONT" val="10"/>
  <p:tag name="BOXWRAP" val="False"/>
  <p:tag name="WORKAROUNDTRANSPARENCYBUG" val="False"/>
  <p:tag name="ALLOWFONTSUBSTITUTION" val="False"/>
  <p:tag name="BITMAPFORMAT" val="pngmono"/>
  <p:tag name="ORIGWIDTH" val="133.875"/>
  <p:tag name="PICTUREFILESIZE" val="390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frac{dW_s(\Phi,r)}{dt} =  \frac{\partial W_s}{\partial \Phi} \frac{d \Phi}{dt} +  \frac{\partial W_s}{\partial r} \frac{dr}{dt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433"/>
  <p:tag name="BOXFONT" val="10"/>
  <p:tag name="BOXWRAP" val="False"/>
  <p:tag name="WORKAROUNDTRANSPARENCYBUG" val="False"/>
  <p:tag name="ALLOWFONTSUBSTITUTION" val="False"/>
  <p:tag name="BITMAPFORMAT" val="pngmono"/>
  <p:tag name="ORIGWIDTH" val="298"/>
  <p:tag name="PICTUREFILESIZE" val="1098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frac{dW_s}{dt} = i\cdot v -  f_r \frac{dr}{dt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433"/>
  <p:tag name="BOXFONT" val="10"/>
  <p:tag name="BOXWRAP" val="False"/>
  <p:tag name="WORKAROUNDTRANSPARENCYBUG" val="False"/>
  <p:tag name="ALLOWFONTSUBSTITUTION" val="False"/>
  <p:tag name="BITMAPFORMAT" val="pngmono"/>
  <p:tag name="ORIGWIDTH" val="172"/>
  <p:tag name="PICTUREFILESIZE" val="491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f_r=  -  \frac{\partial W_s}{\partial r} 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433"/>
  <p:tag name="BOXFONT" val="10"/>
  <p:tag name="BOXWRAP" val="False"/>
  <p:tag name="WORKAROUNDTRANSPARENCYBUG" val="False"/>
  <p:tag name="ALLOWFONTSUBSTITUTION" val="False"/>
  <p:tag name="BITMAPFORMAT" val="pngmono"/>
  <p:tag name="ORIGWIDTH" val="108"/>
  <p:tag name="PICTUREFILESIZE" val="296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f_r= 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433"/>
  <p:tag name="BOXFONT" val="10"/>
  <p:tag name="BOXWRAP" val="False"/>
  <p:tag name="WORKAROUNDTRANSPARENCYBUG" val="False"/>
  <p:tag name="ALLOWFONTSUBSTITUTION" val="False"/>
  <p:tag name="BITMAPFORMAT" val="pngmono"/>
  <p:tag name="ORIGWIDTH" val="43"/>
  <p:tag name="PICTUREFILESIZE" val="73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W_{s}(\Phi,r) = \frac{1}{2} \frac{\Phi^2}{L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60"/>
  <p:tag name="PICTUREFILESIZE" val="437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L = \frac{\mu_o N^2 \pi R^2}{h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38"/>
  <p:tag name="PICTUREFILESIZE" val="377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i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7"/>
  <p:tag name="PICTUREFILESIZE" val="37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v = \frac{d\Phi}{dt}= \frac{d (Li)}{dt} = L \frac{di}{dt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223"/>
  <p:tag name="PICTUREFILESIZE" val="611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i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7"/>
  <p:tag name="PICTUREFILESIZE" val="37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frac{W_{s}}{V} = \frac{\frac{1}{2} L i^2}{A \cdot h} =  \frac{\frac{1}{2} \frac{\mu_o N^2 A}{h} i^2}{A \cdot h}&#10;=\frac{1}{2} \frac{\mu_o N^2 i^2}{h^2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348"/>
  <p:tag name="PICTUREFILESIZE" val="1211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frac{W_{s}}{V} =\frac{1}{2} \frac{\mu_o N^2 i^2}{h}&#10;= \frac{1}{2} \mu_o H \cdot H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268"/>
  <p:tag name="PICTUREFILESIZE" val="7227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frac{W_{s}}{V}&#10;= \frac{1}{2} \mu_o H_{gap}^2 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42.875"/>
  <p:tag name="PICTUREFILESIZE" val="448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W_{s}&#10;= (A d) \frac{1}{2} \frac{B_{gap}^2}{\mu_o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63.875"/>
  <p:tag name="PICTUREFILESIZE" val="570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f_r=  -  \frac{\partial W_s}{\partial d} 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433"/>
  <p:tag name="BOXFONT" val="10"/>
  <p:tag name="BOXWRAP" val="False"/>
  <p:tag name="WORKAROUNDTRANSPARENCYBUG" val="False"/>
  <p:tag name="ALLOWFONTSUBSTITUTION" val="False"/>
  <p:tag name="BITMAPFORMAT" val="pngmono"/>
  <p:tag name="ORIGWIDTH" val="108"/>
  <p:tag name="PICTUREFILESIZE" val="3088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d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0.875"/>
  <p:tag name="PICTUREFILESIZE" val="48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frac{f}{A}= \frac{B^2_{gap}}{2 \mu_o} 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433"/>
  <p:tag name="BOXFONT" val="10"/>
  <p:tag name="BOXWRAP" val="False"/>
  <p:tag name="WORKAROUNDTRANSPARENCYBUG" val="False"/>
  <p:tag name="ALLOWFONTSUBSTITUTION" val="False"/>
  <p:tag name="BITMAPFORMAT" val="pngmono"/>
  <p:tag name="ORIGWIDTH" val="94"/>
  <p:tag name="PICTUREFILESIZE" val="368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i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433"/>
  <p:tag name="BOXFONT" val="10"/>
  <p:tag name="BOXWRAP" val="False"/>
  <p:tag name="WORKAROUNDTRANSPARENCYBUG" val="False"/>
  <p:tag name="ALLOWFONTSUBSTITUTION" val="False"/>
  <p:tag name="BITMAPFORMAT" val="pngmono"/>
  <p:tag name="ORIGWIDTH" val="7"/>
  <p:tag name="PICTUREFILESIZE" val="37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v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433"/>
  <p:tag name="BOXFONT" val="10"/>
  <p:tag name="BOXWRAP" val="False"/>
  <p:tag name="WORKAROUNDTRANSPARENCYBUG" val="False"/>
  <p:tag name="ALLOWFONTSUBSTITUTION" val="False"/>
  <p:tag name="BITMAPFORMAT" val="pngmono"/>
  <p:tag name="ORIGWIDTH" val="10"/>
  <p:tag name="PICTUREFILESIZE" val="39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i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7"/>
  <p:tag name="PICTUREFILESIZE" val="37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f_r=  -  \frac{\partial W_s}{\partial r} 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433"/>
  <p:tag name="BOXFONT" val="10"/>
  <p:tag name="BOXWRAP" val="False"/>
  <p:tag name="WORKAROUNDTRANSPARENCYBUG" val="False"/>
  <p:tag name="ALLOWFONTSUBSTITUTION" val="False"/>
  <p:tag name="BITMAPFORMAT" val="pngmono"/>
  <p:tag name="ORIGWIDTH" val="108"/>
  <p:tag name="PICTUREFILESIZE" val="29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i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7"/>
  <p:tag name="PICTUREFILESIZE" val="37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Delta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8"/>
  <p:tag name="PICTUREFILESIZE" val="57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Delta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8"/>
  <p:tag name="PICTUREFILESIZE" val="573"/>
</p:tagLst>
</file>

<file path=ppt/theme/theme1.xml><?xml version="1.0" encoding="utf-8"?>
<a:theme xmlns:a="http://schemas.openxmlformats.org/drawingml/2006/main" name="Default Design">
  <a:themeElements>
    <a:clrScheme name="Custom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FF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rebuchet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rebuchet MS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27430</TotalTime>
  <Words>659</Words>
  <Application>Microsoft Office PowerPoint</Application>
  <PresentationFormat>On-screen Show (4:3)</PresentationFormat>
  <Paragraphs>135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Trebuchet MS</vt:lpstr>
      <vt:lpstr>MS PGothic</vt:lpstr>
      <vt:lpstr>Arial</vt:lpstr>
      <vt:lpstr>Verdana</vt:lpstr>
      <vt:lpstr>Symbol</vt:lpstr>
      <vt:lpstr>Chalkduster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Rajeev Ram</dc:creator>
  <cp:lastModifiedBy>srani7</cp:lastModifiedBy>
  <cp:revision>127</cp:revision>
  <dcterms:created xsi:type="dcterms:W3CDTF">2011-02-19T20:35:33Z</dcterms:created>
  <dcterms:modified xsi:type="dcterms:W3CDTF">2012-12-10T12:46:15Z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14127090</vt:lpwstr>
  </property>
  <property fmtid="{D5CDD505-2E9C-101B-9397-08002B2CF9AE}" name="NXPowerLiteSettings" pid="3">
    <vt:lpwstr>F7000400038000</vt:lpwstr>
  </property>
  <property fmtid="{D5CDD505-2E9C-101B-9397-08002B2CF9AE}" name="NXPowerLiteVersion" pid="4">
    <vt:lpwstr>D5.0.8</vt:lpwstr>
  </property>
</Properties>
</file>